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2" r:id="rId3"/>
    <p:sldMasterId id="2147483690" r:id="rId4"/>
    <p:sldMasterId id="2147483703" r:id="rId5"/>
    <p:sldMasterId id="2147483711" r:id="rId6"/>
    <p:sldMasterId id="2147483725" r:id="rId7"/>
  </p:sldMasterIdLst>
  <p:notesMasterIdLst>
    <p:notesMasterId r:id="rId25"/>
  </p:notesMasterIdLst>
  <p:sldIdLst>
    <p:sldId id="364" r:id="rId8"/>
    <p:sldId id="1834" r:id="rId9"/>
    <p:sldId id="1871" r:id="rId10"/>
    <p:sldId id="1847" r:id="rId11"/>
    <p:sldId id="1872" r:id="rId12"/>
    <p:sldId id="1835" r:id="rId13"/>
    <p:sldId id="1809" r:id="rId14"/>
    <p:sldId id="1856" r:id="rId15"/>
    <p:sldId id="1810" r:id="rId16"/>
    <p:sldId id="1848" r:id="rId17"/>
    <p:sldId id="1849" r:id="rId18"/>
    <p:sldId id="365" r:id="rId19"/>
    <p:sldId id="1869" r:id="rId20"/>
    <p:sldId id="1858" r:id="rId21"/>
    <p:sldId id="1857" r:id="rId22"/>
    <p:sldId id="1859" r:id="rId23"/>
    <p:sldId id="320" r:id="rId24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3" clrIdx="0"/>
  <p:cmAuthor id="2" name="Alexis Miguel Echevarria Ramirez" initials="AMER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203864"/>
    <a:srgbClr val="5B9BD5"/>
    <a:srgbClr val="B0CF8E"/>
    <a:srgbClr val="8BA76F"/>
    <a:srgbClr val="07A8B3"/>
    <a:srgbClr val="E09426"/>
    <a:srgbClr val="AD2525"/>
    <a:srgbClr val="75B72D"/>
    <a:srgbClr val="028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4249" autoAdjust="0"/>
  </p:normalViewPr>
  <p:slideViewPr>
    <p:cSldViewPr snapToGrid="0">
      <p:cViewPr varScale="1">
        <p:scale>
          <a:sx n="92" d="100"/>
          <a:sy n="92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AF6F9-1082-40B9-B538-439C0A1DF366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62C2D-4D60-4AE6-A5A4-FAAC0BBEEA5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659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47;p1:notes">
            <a:extLst>
              <a:ext uri="{FF2B5EF4-FFF2-40B4-BE49-F238E27FC236}">
                <a16:creationId xmlns="" xmlns:a16="http://schemas.microsoft.com/office/drawing/2014/main" id="{7821E3A9-2FF5-4740-941F-C43CFA7793B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7" name="Google Shape;148;p1:notes">
            <a:extLst>
              <a:ext uri="{FF2B5EF4-FFF2-40B4-BE49-F238E27FC236}">
                <a16:creationId xmlns="" xmlns:a16="http://schemas.microsoft.com/office/drawing/2014/main" id="{62811D0A-13C8-4E36-9106-E7F192482C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es-PE" altLang="es-PE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48" name="Google Shape;149;p1:notes">
            <a:extLst>
              <a:ext uri="{FF2B5EF4-FFF2-40B4-BE49-F238E27FC236}">
                <a16:creationId xmlns="" xmlns:a16="http://schemas.microsoft.com/office/drawing/2014/main" id="{64C2B2E1-ABBB-49FB-9186-6D2F64A8C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9DE71341-E131-4E3E-B5AD-DFE808B25D67}" type="slidenum">
              <a:rPr kumimoji="0" lang="es-PE" altLang="es-P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</a:t>
            </a:fld>
            <a:endParaRPr kumimoji="0" lang="es-PE" alt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22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Meter los meses en los recuadros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8A791-05C0-40B7-A403-3350D3C920DF}" type="slidenum">
              <a:rPr lang="es-PE" smtClean="0">
                <a:solidFill>
                  <a:prstClr val="black"/>
                </a:solidFill>
              </a:rPr>
              <a:pPr/>
              <a:t>11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0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60;p3:notes">
            <a:extLst>
              <a:ext uri="{FF2B5EF4-FFF2-40B4-BE49-F238E27FC236}">
                <a16:creationId xmlns="" xmlns:a16="http://schemas.microsoft.com/office/drawing/2014/main" id="{8E6072F4-185B-4623-841A-37BD150942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PE" altLang="es-PE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843" name="Google Shape;161;p3:notes">
            <a:extLst>
              <a:ext uri="{FF2B5EF4-FFF2-40B4-BE49-F238E27FC236}">
                <a16:creationId xmlns="" xmlns:a16="http://schemas.microsoft.com/office/drawing/2014/main" id="{7C4D8C99-429F-4A49-9BC7-85D4B1B269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20402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60;p3:notes">
            <a:extLst>
              <a:ext uri="{FF2B5EF4-FFF2-40B4-BE49-F238E27FC236}">
                <a16:creationId xmlns="" xmlns:a16="http://schemas.microsoft.com/office/drawing/2014/main" id="{8E6072F4-185B-4623-841A-37BD150942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SzPts val="1400"/>
            </a:pPr>
            <a:r>
              <a:rPr lang="es-PE" altLang="es-PE" sz="1200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La gestión integral del cambio climático es </a:t>
            </a:r>
            <a:r>
              <a:rPr lang="es-PE" altLang="es-PE" sz="1200" b="1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sinónimo de oportunidad, competitividad y sostenibilidad</a:t>
            </a:r>
            <a:r>
              <a:rPr lang="es-PE" altLang="es-PE" sz="1200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. Para ello, incorporamos acciones concretas de adaptación y mitigación en las políticas públicas en concordancia con los establecido en la Ley Marco sobre Cambio Climático y su Reglamento recientemente aprobado. En este proceso involucramos a todas y todos los actores del país a través de un proceso participativo e inclusivo.</a:t>
            </a:r>
          </a:p>
        </p:txBody>
      </p:sp>
      <p:sp>
        <p:nvSpPr>
          <p:cNvPr id="35843" name="Google Shape;161;p3:notes">
            <a:extLst>
              <a:ext uri="{FF2B5EF4-FFF2-40B4-BE49-F238E27FC236}">
                <a16:creationId xmlns="" xmlns:a16="http://schemas.microsoft.com/office/drawing/2014/main" id="{7C4D8C99-429F-4A49-9BC7-85D4B1B269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27118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60;p3:notes">
            <a:extLst>
              <a:ext uri="{FF2B5EF4-FFF2-40B4-BE49-F238E27FC236}">
                <a16:creationId xmlns="" xmlns:a16="http://schemas.microsoft.com/office/drawing/2014/main" id="{8E6072F4-185B-4623-841A-37BD150942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PE" altLang="es-PE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843" name="Google Shape;161;p3:notes">
            <a:extLst>
              <a:ext uri="{FF2B5EF4-FFF2-40B4-BE49-F238E27FC236}">
                <a16:creationId xmlns="" xmlns:a16="http://schemas.microsoft.com/office/drawing/2014/main" id="{7C4D8C99-429F-4A49-9BC7-85D4B1B269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43163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Google Shape;1358;p65:notes">
            <a:extLst>
              <a:ext uri="{FF2B5EF4-FFF2-40B4-BE49-F238E27FC236}">
                <a16:creationId xmlns="" xmlns:a16="http://schemas.microsoft.com/office/drawing/2014/main" id="{ACC7BEE3-6597-41BA-81BD-D4B8ACEA448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3059" name="Google Shape;1359;p65:notes">
            <a:extLst>
              <a:ext uri="{FF2B5EF4-FFF2-40B4-BE49-F238E27FC236}">
                <a16:creationId xmlns="" xmlns:a16="http://schemas.microsoft.com/office/drawing/2014/main" id="{15DB5FB1-6591-48E1-B004-632B57B3AA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es-PE" altLang="es-PE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3060" name="Google Shape;1360;p65:notes">
            <a:extLst>
              <a:ext uri="{FF2B5EF4-FFF2-40B4-BE49-F238E27FC236}">
                <a16:creationId xmlns="" xmlns:a16="http://schemas.microsoft.com/office/drawing/2014/main" id="{7CEFAF70-8222-4248-AABC-16FF11783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104B5845-3E21-4C8E-A326-342DD62A8E59}" type="slidenum">
              <a:rPr kumimoji="0" lang="es-PE" altLang="es-P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es-PE" alt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9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60;p3:notes">
            <a:extLst>
              <a:ext uri="{FF2B5EF4-FFF2-40B4-BE49-F238E27FC236}">
                <a16:creationId xmlns="" xmlns:a16="http://schemas.microsoft.com/office/drawing/2014/main" id="{8E6072F4-185B-4623-841A-37BD150942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r>
              <a:rPr lang="es-PE" altLang="es-PE" sz="1200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Añadir la del premier, la intervención de este año.</a:t>
            </a:r>
          </a:p>
          <a:p>
            <a:pPr marL="0" indent="0" eaLnBrk="1" hangingPunct="1">
              <a:buSzPts val="1400"/>
            </a:pPr>
            <a:endParaRPr lang="es-PE" altLang="es-PE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843" name="Google Shape;161;p3:notes">
            <a:extLst>
              <a:ext uri="{FF2B5EF4-FFF2-40B4-BE49-F238E27FC236}">
                <a16:creationId xmlns="" xmlns:a16="http://schemas.microsoft.com/office/drawing/2014/main" id="{7C4D8C99-429F-4A49-9BC7-85D4B1B269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3511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62C2D-4D60-4AE6-A5A4-FAAC0BBEEA50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75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60;p3:notes">
            <a:extLst>
              <a:ext uri="{FF2B5EF4-FFF2-40B4-BE49-F238E27FC236}">
                <a16:creationId xmlns="" xmlns:a16="http://schemas.microsoft.com/office/drawing/2014/main" id="{8E6072F4-185B-4623-841A-37BD150942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PE" altLang="es-PE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843" name="Google Shape;161;p3:notes">
            <a:extLst>
              <a:ext uri="{FF2B5EF4-FFF2-40B4-BE49-F238E27FC236}">
                <a16:creationId xmlns="" xmlns:a16="http://schemas.microsoft.com/office/drawing/2014/main" id="{7C4D8C99-429F-4A49-9BC7-85D4B1B269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0717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60;p3:notes">
            <a:extLst>
              <a:ext uri="{FF2B5EF4-FFF2-40B4-BE49-F238E27FC236}">
                <a16:creationId xmlns="" xmlns:a16="http://schemas.microsoft.com/office/drawing/2014/main" id="{8E6072F4-185B-4623-841A-37BD150942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r>
              <a:rPr lang="es-PE" altLang="es-PE" sz="120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Añadir la del premier, la intervención de este año.</a:t>
            </a:r>
          </a:p>
          <a:p>
            <a:pPr marL="0" indent="0" eaLnBrk="1" hangingPunct="1">
              <a:buSzPts val="1400"/>
            </a:pPr>
            <a:endParaRPr lang="es-PE" altLang="es-PE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843" name="Google Shape;161;p3:notes">
            <a:extLst>
              <a:ext uri="{FF2B5EF4-FFF2-40B4-BE49-F238E27FC236}">
                <a16:creationId xmlns="" xmlns:a16="http://schemas.microsoft.com/office/drawing/2014/main" id="{7C4D8C99-429F-4A49-9BC7-85D4B1B269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30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8A791-05C0-40B7-A403-3350D3C920DF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86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60;p3:notes">
            <a:extLst>
              <a:ext uri="{FF2B5EF4-FFF2-40B4-BE49-F238E27FC236}">
                <a16:creationId xmlns="" xmlns:a16="http://schemas.microsoft.com/office/drawing/2014/main" id="{8E6072F4-185B-4623-841A-37BD150942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PE" altLang="es-PE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843" name="Google Shape;161;p3:notes">
            <a:extLst>
              <a:ext uri="{FF2B5EF4-FFF2-40B4-BE49-F238E27FC236}">
                <a16:creationId xmlns="" xmlns:a16="http://schemas.microsoft.com/office/drawing/2014/main" id="{7C4D8C99-429F-4A49-9BC7-85D4B1B269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4443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8A791-05C0-40B7-A403-3350D3C920DF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85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8A791-05C0-40B7-A403-3350D3C920DF}" type="slidenum">
              <a:rPr lang="es-PE" smtClean="0">
                <a:solidFill>
                  <a:prstClr val="black"/>
                </a:solidFill>
              </a:rPr>
              <a:pPr/>
              <a:t>10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2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2">
            <a:extLst>
              <a:ext uri="{FF2B5EF4-FFF2-40B4-BE49-F238E27FC236}">
                <a16:creationId xmlns="" xmlns:a16="http://schemas.microsoft.com/office/drawing/2014/main" id="{1FCDC823-D5D8-46CA-BD18-D5C37C55FBC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25" y="295275"/>
            <a:ext cx="20208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31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74;p12">
            <a:extLst>
              <a:ext uri="{FF2B5EF4-FFF2-40B4-BE49-F238E27FC236}">
                <a16:creationId xmlns="" xmlns:a16="http://schemas.microsoft.com/office/drawing/2014/main" id="{A069894B-92A5-412C-B912-1F5805495867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Google Shape;75;p12">
            <a:extLst>
              <a:ext uri="{FF2B5EF4-FFF2-40B4-BE49-F238E27FC236}">
                <a16:creationId xmlns="" xmlns:a16="http://schemas.microsoft.com/office/drawing/2014/main" id="{113C7501-DA86-4C5A-BC7B-B7FEF73B0C19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76;p12">
            <a:extLst>
              <a:ext uri="{FF2B5EF4-FFF2-40B4-BE49-F238E27FC236}">
                <a16:creationId xmlns="" xmlns:a16="http://schemas.microsoft.com/office/drawing/2014/main" id="{48CE4F2C-249C-4714-8724-8F5665F6653C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358D41D2-B1C8-4EC2-946E-287FCB61B11B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86906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 type="obj">
  <p:cSld name="1_Título y objeto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80;p13">
            <a:extLst>
              <a:ext uri="{FF2B5EF4-FFF2-40B4-BE49-F238E27FC236}">
                <a16:creationId xmlns="" xmlns:a16="http://schemas.microsoft.com/office/drawing/2014/main" id="{5E784102-9F42-46EE-8C3D-33DEF7CA5A15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Google Shape;81;p13">
            <a:extLst>
              <a:ext uri="{FF2B5EF4-FFF2-40B4-BE49-F238E27FC236}">
                <a16:creationId xmlns="" xmlns:a16="http://schemas.microsoft.com/office/drawing/2014/main" id="{DEC20ECA-4F2F-4219-8D4F-F6D580688718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82;p13">
            <a:extLst>
              <a:ext uri="{FF2B5EF4-FFF2-40B4-BE49-F238E27FC236}">
                <a16:creationId xmlns="" xmlns:a16="http://schemas.microsoft.com/office/drawing/2014/main" id="{67138556-7E3B-446F-AF03-73463AB6D91D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D37CE6DA-C32B-4201-940F-618487A95C39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99307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 type="blank">
  <p:cSld name="1_En blanco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;p15">
            <a:extLst>
              <a:ext uri="{FF2B5EF4-FFF2-40B4-BE49-F238E27FC236}">
                <a16:creationId xmlns="" xmlns:a16="http://schemas.microsoft.com/office/drawing/2014/main" id="{B746E224-F840-49F6-AA0D-9FA870EE90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01625"/>
            <a:ext cx="2443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91;p15">
            <a:extLst>
              <a:ext uri="{FF2B5EF4-FFF2-40B4-BE49-F238E27FC236}">
                <a16:creationId xmlns="" xmlns:a16="http://schemas.microsoft.com/office/drawing/2014/main" id="{AF5901B5-E364-43EB-AF03-1EC02F729CE1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4" name="Google Shape;92;p15">
            <a:extLst>
              <a:ext uri="{FF2B5EF4-FFF2-40B4-BE49-F238E27FC236}">
                <a16:creationId xmlns="" xmlns:a16="http://schemas.microsoft.com/office/drawing/2014/main" id="{01416F25-25EA-4C7A-A4F3-74B34C6D2160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Google Shape;93;p15">
            <a:extLst>
              <a:ext uri="{FF2B5EF4-FFF2-40B4-BE49-F238E27FC236}">
                <a16:creationId xmlns="" xmlns:a16="http://schemas.microsoft.com/office/drawing/2014/main" id="{3402509A-05E7-43F8-9350-A8A147B50DA1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40E2E696-1712-4582-9CD9-FDDF657DC9CA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274452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6;p16">
            <a:extLst>
              <a:ext uri="{FF2B5EF4-FFF2-40B4-BE49-F238E27FC236}">
                <a16:creationId xmlns="" xmlns:a16="http://schemas.microsoft.com/office/drawing/2014/main" id="{2B5A2331-0F43-4C20-AF23-116838650C3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01625"/>
            <a:ext cx="2443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97;p16">
            <a:extLst>
              <a:ext uri="{FF2B5EF4-FFF2-40B4-BE49-F238E27FC236}">
                <a16:creationId xmlns="" xmlns:a16="http://schemas.microsoft.com/office/drawing/2014/main" id="{D3E728BF-1B8C-4F9B-816A-612ED05F9AA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75338"/>
            <a:ext cx="2451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760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 type="obj">
  <p:cSld name="1_Título y objeto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105;p18">
            <a:extLst>
              <a:ext uri="{FF2B5EF4-FFF2-40B4-BE49-F238E27FC236}">
                <a16:creationId xmlns="" xmlns:a16="http://schemas.microsoft.com/office/drawing/2014/main" id="{80A8D050-C39E-4B6A-8E0D-A64BA3659BF8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Google Shape;106;p18">
            <a:extLst>
              <a:ext uri="{FF2B5EF4-FFF2-40B4-BE49-F238E27FC236}">
                <a16:creationId xmlns="" xmlns:a16="http://schemas.microsoft.com/office/drawing/2014/main" id="{FEB3951A-B47C-412C-A5DD-C00B4270B7E5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107;p18">
            <a:extLst>
              <a:ext uri="{FF2B5EF4-FFF2-40B4-BE49-F238E27FC236}">
                <a16:creationId xmlns="" xmlns:a16="http://schemas.microsoft.com/office/drawing/2014/main" id="{CD8EE4F3-6772-402C-ACB6-B483051AE61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FC7E9B4B-EC61-40B5-93DC-A0E82E4B7754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566603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9;p19">
            <a:extLst>
              <a:ext uri="{FF2B5EF4-FFF2-40B4-BE49-F238E27FC236}">
                <a16:creationId xmlns="" xmlns:a16="http://schemas.microsoft.com/office/drawing/2014/main" id="{6B0B013A-FEAC-4C9F-8BB1-34F81F8AF4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627063"/>
            <a:ext cx="52006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224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1;p20">
            <a:extLst>
              <a:ext uri="{FF2B5EF4-FFF2-40B4-BE49-F238E27FC236}">
                <a16:creationId xmlns="" xmlns:a16="http://schemas.microsoft.com/office/drawing/2014/main" id="{1A327B73-75EA-4333-89B8-A2AF329168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76238"/>
            <a:ext cx="35464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12;p20">
            <a:extLst>
              <a:ext uri="{FF2B5EF4-FFF2-40B4-BE49-F238E27FC236}">
                <a16:creationId xmlns="" xmlns:a16="http://schemas.microsoft.com/office/drawing/2014/main" id="{FF736489-8FE4-4A45-B8D3-56B39227333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943600"/>
            <a:ext cx="2452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748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117;p21">
            <a:extLst>
              <a:ext uri="{FF2B5EF4-FFF2-40B4-BE49-F238E27FC236}">
                <a16:creationId xmlns="" xmlns:a16="http://schemas.microsoft.com/office/drawing/2014/main" id="{A9BD6F71-16C0-45F9-878D-0D8A2F6A94A2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118;p21">
            <a:extLst>
              <a:ext uri="{FF2B5EF4-FFF2-40B4-BE49-F238E27FC236}">
                <a16:creationId xmlns="" xmlns:a16="http://schemas.microsoft.com/office/drawing/2014/main" id="{531B6172-0075-4F1C-AE71-4C89B93C6F1E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Google Shape;119;p21">
            <a:extLst>
              <a:ext uri="{FF2B5EF4-FFF2-40B4-BE49-F238E27FC236}">
                <a16:creationId xmlns="" xmlns:a16="http://schemas.microsoft.com/office/drawing/2014/main" id="{7EC86640-74F0-4E89-86B6-5E69324384D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39C07FFA-B869-4879-8B05-8F178014CE00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545028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1092200"/>
            <a:ext cx="10972800" cy="536575"/>
          </a:xfrm>
          <a:prstGeom prst="rect">
            <a:avLst/>
          </a:prstGeom>
        </p:spPr>
        <p:txBody>
          <a:bodyPr/>
          <a:lstStyle/>
          <a:p>
            <a:r>
              <a:rPr lang="es-PE" altLang="es-PE"/>
              <a:t>Título de diapositiva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609600" y="1782763"/>
            <a:ext cx="10972800" cy="4525962"/>
          </a:xfrm>
          <a:prstGeom prst="rect">
            <a:avLst/>
          </a:prstGeom>
        </p:spPr>
        <p:txBody>
          <a:bodyPr/>
          <a:lstStyle/>
          <a:p>
            <a:r>
              <a:rPr lang="es-PE" dirty="0"/>
              <a:t>Texto en </a:t>
            </a:r>
            <a:r>
              <a:rPr lang="es-PE" dirty="0" err="1"/>
              <a:t>calibri</a:t>
            </a:r>
            <a:r>
              <a:rPr lang="es-PE" dirty="0"/>
              <a:t> 24</a:t>
            </a:r>
          </a:p>
          <a:p>
            <a:r>
              <a:rPr lang="es-PE" dirty="0"/>
              <a:t>Texto</a:t>
            </a:r>
          </a:p>
          <a:p>
            <a:r>
              <a:rPr lang="es-PE" dirty="0"/>
              <a:t>Texto</a:t>
            </a:r>
          </a:p>
          <a:p>
            <a:r>
              <a:rPr lang="es-PE" dirty="0"/>
              <a:t>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BEEC09F-6AC4-4E9F-B3D7-DC1725ABB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02D8E571-F726-48A6-A4F8-83529B8E744D}" type="datetimeFigureOut">
              <a:rPr lang="es-PE" altLang="es-PE"/>
              <a:pPr>
                <a:defRPr/>
              </a:pPr>
              <a:t>09/03/2020</a:t>
            </a:fld>
            <a:endParaRPr lang="es-PE" alt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D4979A9-5CB9-46CB-893E-FA3884BA6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DB7457-C94F-43A0-BCCD-8D78D20DF9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CC4EAC3A-EFA3-4E7B-A65B-F68AC3C3524C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54640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46BA7A6-78A8-4EC9-AB38-7C9961183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76005A3-0A05-4258-8EEA-2788065CB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BD2BC08-092C-4CA4-9FCF-44018C47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9BC0A-83ED-4B50-9468-6BC42E16D54F}" type="datetimeFigureOut">
              <a:rPr lang="es-PE"/>
              <a:pPr>
                <a:defRPr/>
              </a:pPr>
              <a:t>09/03/2020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9E01AFF-E58F-433F-BD8E-96ED44C2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8BBEEB9-EAA4-41AF-8811-72B7C8A5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811CE-02F3-4121-8089-E0C18BE5DADC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769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;p4">
            <a:extLst>
              <a:ext uri="{FF2B5EF4-FFF2-40B4-BE49-F238E27FC236}">
                <a16:creationId xmlns="" xmlns:a16="http://schemas.microsoft.com/office/drawing/2014/main" id="{656206C6-0DE5-4FBD-A679-66DC601F9B8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00025"/>
            <a:ext cx="35464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5;p4">
            <a:extLst>
              <a:ext uri="{FF2B5EF4-FFF2-40B4-BE49-F238E27FC236}">
                <a16:creationId xmlns="" xmlns:a16="http://schemas.microsoft.com/office/drawing/2014/main" id="{24158A53-A217-4DA5-A28B-F3BD22B4F5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25" y="295275"/>
            <a:ext cx="20208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463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991" y="5876069"/>
            <a:ext cx="245189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3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85" y="627182"/>
            <a:ext cx="5201630" cy="5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01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5" y="375709"/>
            <a:ext cx="3546481" cy="7311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23" y="5943805"/>
            <a:ext cx="245189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02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47557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F5B4618-9759-483F-8AFC-729CCB1C7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0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721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E5EEFE-A74A-4FC7-B2C5-C25604D9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9D8C2A1-5B5D-457D-8883-DBA4D2BA9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8EB6C6A-353E-4D23-A4B0-9F60A7D8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5C5DAD-DB46-4D88-BC28-5EF1838EE18C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09/03/2020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7CAC293-D6D9-4586-A85F-82AFC143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855585D-BA17-4D8D-B5BF-14F1EBBE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94575-4121-49A6-AF37-B60A0F7600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42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1_Diapositiva de títu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4123" y="5943805"/>
            <a:ext cx="2451892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9"/>
          <p:cNvSpPr/>
          <p:nvPr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700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BE11155-27C6-4303-8E20-1B1FB34AE1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46386B0-0F6D-4C34-B6A1-6DC1347BE283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1658553B-BCD6-4E63-BF9F-8053C6E4166A}"/>
              </a:ext>
            </a:extLst>
          </p:cNvPr>
          <p:cNvGrpSpPr/>
          <p:nvPr userDrawn="1"/>
        </p:nvGrpSpPr>
        <p:grpSpPr>
          <a:xfrm>
            <a:off x="0" y="6680200"/>
            <a:ext cx="12192000" cy="180000"/>
            <a:chOff x="667200" y="4976200"/>
            <a:chExt cx="10800000" cy="180000"/>
          </a:xfrm>
        </p:grpSpPr>
        <p:sp>
          <p:nvSpPr>
            <p:cNvPr id="10" name="Rectángulo 9">
              <a:extLst>
                <a:ext uri="{FF2B5EF4-FFF2-40B4-BE49-F238E27FC236}">
                  <a16:creationId xmlns="" xmlns:a16="http://schemas.microsoft.com/office/drawing/2014/main" id="{F683829C-3DD1-4E8D-873F-4EECFF83DD20}"/>
                </a:ext>
              </a:extLst>
            </p:cNvPr>
            <p:cNvSpPr/>
            <p:nvPr/>
          </p:nvSpPr>
          <p:spPr>
            <a:xfrm>
              <a:off x="4267200" y="4976344"/>
              <a:ext cx="3600000" cy="179856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="" xmlns:a16="http://schemas.microsoft.com/office/drawing/2014/main" id="{3EB58A7F-8733-477D-8558-445A89CB1D22}"/>
                </a:ext>
              </a:extLst>
            </p:cNvPr>
            <p:cNvSpPr/>
            <p:nvPr userDrawn="1"/>
          </p:nvSpPr>
          <p:spPr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="" xmlns:a16="http://schemas.microsoft.com/office/drawing/2014/main" id="{71E27ECF-E13C-41D8-9485-F6E27A4EB6A8}"/>
                </a:ext>
              </a:extLst>
            </p:cNvPr>
            <p:cNvSpPr/>
            <p:nvPr userDrawn="1"/>
          </p:nvSpPr>
          <p:spPr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4086561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0710069" y="464268"/>
            <a:ext cx="12971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050" dirty="0"/>
              <a:t>www.minam.gob.pe</a:t>
            </a:r>
          </a:p>
        </p:txBody>
      </p:sp>
    </p:spTree>
    <p:extLst>
      <p:ext uri="{BB962C8B-B14F-4D97-AF65-F5344CB8AC3E}">
        <p14:creationId xmlns:p14="http://schemas.microsoft.com/office/powerpoint/2010/main" val="22299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0;p5">
            <a:extLst>
              <a:ext uri="{FF2B5EF4-FFF2-40B4-BE49-F238E27FC236}">
                <a16:creationId xmlns="" xmlns:a16="http://schemas.microsoft.com/office/drawing/2014/main" id="{031F5336-5862-40C4-A2A3-7D3D32739033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31;p5">
            <a:extLst>
              <a:ext uri="{FF2B5EF4-FFF2-40B4-BE49-F238E27FC236}">
                <a16:creationId xmlns="" xmlns:a16="http://schemas.microsoft.com/office/drawing/2014/main" id="{614C006E-6F61-4751-A40D-3C9459436B75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Google Shape;32;p5">
            <a:extLst>
              <a:ext uri="{FF2B5EF4-FFF2-40B4-BE49-F238E27FC236}">
                <a16:creationId xmlns="" xmlns:a16="http://schemas.microsoft.com/office/drawing/2014/main" id="{C4B2C8C7-118F-4433-A262-3FA2792834D1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9A6047B7-A0DC-42F9-8C2C-3766ACA0E1E4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858515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5969" y="294650"/>
            <a:ext cx="2021201" cy="5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5" y="199247"/>
            <a:ext cx="3546481" cy="7311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5969" y="294650"/>
            <a:ext cx="2021201" cy="5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69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54451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9951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720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2547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0938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14824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3590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221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39;p6">
            <a:extLst>
              <a:ext uri="{FF2B5EF4-FFF2-40B4-BE49-F238E27FC236}">
                <a16:creationId xmlns="" xmlns:a16="http://schemas.microsoft.com/office/drawing/2014/main" id="{1948F7C5-A7B9-4B11-A38A-2CFF799D10D7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8" name="Google Shape;40;p6">
            <a:extLst>
              <a:ext uri="{FF2B5EF4-FFF2-40B4-BE49-F238E27FC236}">
                <a16:creationId xmlns="" xmlns:a16="http://schemas.microsoft.com/office/drawing/2014/main" id="{3F216434-022A-4F28-8D4E-FB14C3B15ABB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9" name="Google Shape;41;p6">
            <a:extLst>
              <a:ext uri="{FF2B5EF4-FFF2-40B4-BE49-F238E27FC236}">
                <a16:creationId xmlns="" xmlns:a16="http://schemas.microsoft.com/office/drawing/2014/main" id="{FA7C6374-FA49-4D7D-B3CD-29846A341433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5E7C2089-EB80-4AE9-819D-3C214899B1C9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032415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CB94-2B57-4AC3-BE0F-307190469AE9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D0B-FC54-46DD-84F7-E6E92F30FB8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94253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6;p16">
            <a:extLst>
              <a:ext uri="{FF2B5EF4-FFF2-40B4-BE49-F238E27FC236}">
                <a16:creationId xmlns="" xmlns:a16="http://schemas.microsoft.com/office/drawing/2014/main" id="{89A0ED8E-9808-4CA6-ACD2-F16B8D0FFB3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01625"/>
            <a:ext cx="2443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97;p16">
            <a:extLst>
              <a:ext uri="{FF2B5EF4-FFF2-40B4-BE49-F238E27FC236}">
                <a16:creationId xmlns="" xmlns:a16="http://schemas.microsoft.com/office/drawing/2014/main" id="{900974E0-4995-4A40-AC33-BEBDD36F4D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75338"/>
            <a:ext cx="2451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260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9;p19">
            <a:extLst>
              <a:ext uri="{FF2B5EF4-FFF2-40B4-BE49-F238E27FC236}">
                <a16:creationId xmlns="" xmlns:a16="http://schemas.microsoft.com/office/drawing/2014/main" id="{DAA87B43-D375-4898-8525-F54354116B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627063"/>
            <a:ext cx="52006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246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1;p20">
            <a:extLst>
              <a:ext uri="{FF2B5EF4-FFF2-40B4-BE49-F238E27FC236}">
                <a16:creationId xmlns="" xmlns:a16="http://schemas.microsoft.com/office/drawing/2014/main" id="{52EE823C-F367-43CF-B1E7-EC811B9A0B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76238"/>
            <a:ext cx="35464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12;p20">
            <a:extLst>
              <a:ext uri="{FF2B5EF4-FFF2-40B4-BE49-F238E27FC236}">
                <a16:creationId xmlns="" xmlns:a16="http://schemas.microsoft.com/office/drawing/2014/main" id="{355576C4-5DC5-4163-B350-0CF99D3F7AA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943600"/>
            <a:ext cx="2452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519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117;p21">
            <a:extLst>
              <a:ext uri="{FF2B5EF4-FFF2-40B4-BE49-F238E27FC236}">
                <a16:creationId xmlns="" xmlns:a16="http://schemas.microsoft.com/office/drawing/2014/main" id="{BC7C039C-2B13-456E-B22B-D042507AFF49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118;p21">
            <a:extLst>
              <a:ext uri="{FF2B5EF4-FFF2-40B4-BE49-F238E27FC236}">
                <a16:creationId xmlns="" xmlns:a16="http://schemas.microsoft.com/office/drawing/2014/main" id="{AC5C9609-64F0-431C-9799-35FC11F1FFA2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Google Shape;119;p21">
            <a:extLst>
              <a:ext uri="{FF2B5EF4-FFF2-40B4-BE49-F238E27FC236}">
                <a16:creationId xmlns="" xmlns:a16="http://schemas.microsoft.com/office/drawing/2014/main" id="{EB7420FB-90BE-410B-810A-6A5EFCA15B20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128FBCAB-0CE7-4C74-848C-7569721A8751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961996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1092200"/>
            <a:ext cx="10972800" cy="536575"/>
          </a:xfrm>
          <a:prstGeom prst="rect">
            <a:avLst/>
          </a:prstGeom>
        </p:spPr>
        <p:txBody>
          <a:bodyPr/>
          <a:lstStyle/>
          <a:p>
            <a:r>
              <a:rPr lang="es-PE" altLang="es-PE"/>
              <a:t>Título de diapositiva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609600" y="1782763"/>
            <a:ext cx="10972800" cy="4525962"/>
          </a:xfrm>
          <a:prstGeom prst="rect">
            <a:avLst/>
          </a:prstGeom>
        </p:spPr>
        <p:txBody>
          <a:bodyPr/>
          <a:lstStyle/>
          <a:p>
            <a:r>
              <a:rPr lang="es-PE" dirty="0"/>
              <a:t>Texto en </a:t>
            </a:r>
            <a:r>
              <a:rPr lang="es-PE" dirty="0" err="1"/>
              <a:t>calibri</a:t>
            </a:r>
            <a:r>
              <a:rPr lang="es-PE" dirty="0"/>
              <a:t> 24</a:t>
            </a:r>
          </a:p>
          <a:p>
            <a:r>
              <a:rPr lang="es-PE" dirty="0"/>
              <a:t>Texto</a:t>
            </a:r>
          </a:p>
          <a:p>
            <a:r>
              <a:rPr lang="es-PE" dirty="0"/>
              <a:t>Texto</a:t>
            </a:r>
          </a:p>
          <a:p>
            <a:r>
              <a:rPr lang="es-PE" dirty="0"/>
              <a:t>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7B77A5E-9AE2-4890-B353-B11ED19AB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DF3557F6-862A-4DDE-AE29-FFA0E5D86824}" type="datetimeFigureOut">
              <a:rPr lang="es-PE" altLang="es-PE"/>
              <a:pPr>
                <a:defRPr/>
              </a:pPr>
              <a:t>09/03/2020</a:t>
            </a:fld>
            <a:endParaRPr lang="es-PE" alt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EBB62B3-3951-429D-A8C9-7377487E8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1C0423A-9795-498D-ABE0-D8576FE97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7B389351-7A1D-4537-9730-EBC90899FABE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912191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C5C2830-F09F-4218-8406-C07CEA8394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991" y="5876069"/>
            <a:ext cx="2451892" cy="504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AF27AF8A-2482-4472-8628-4304D4EA433B}"/>
              </a:ext>
            </a:extLst>
          </p:cNvPr>
          <p:cNvSpPr/>
          <p:nvPr userDrawn="1"/>
        </p:nvSpPr>
        <p:spPr>
          <a:xfrm>
            <a:off x="10860522" y="125866"/>
            <a:ext cx="1173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prstClr val="white"/>
                </a:solidFill>
              </a:rPr>
              <a:t>PERÚ LIMPIO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60FC17D-E1C3-4108-8D33-8368D49BDB82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67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95EE1CA3-5535-470C-9CA8-8422724004C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61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95EE1CA3-5535-470C-9CA8-8422724004C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88F3403-7F7B-42A7-A6D2-308D0F7B39F5}"/>
              </a:ext>
            </a:extLst>
          </p:cNvPr>
          <p:cNvSpPr/>
          <p:nvPr userDrawn="1"/>
        </p:nvSpPr>
        <p:spPr>
          <a:xfrm>
            <a:off x="133004" y="241069"/>
            <a:ext cx="3108960" cy="989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50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757FCBF-753C-4C4E-9179-6327B959A3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991" y="5876069"/>
            <a:ext cx="2451892" cy="504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67ECBA1-DD58-40A7-8099-2B0129885D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5969" y="294650"/>
            <a:ext cx="2021201" cy="5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" name="Google Shape;44;p7">
            <a:extLst>
              <a:ext uri="{FF2B5EF4-FFF2-40B4-BE49-F238E27FC236}">
                <a16:creationId xmlns="" xmlns:a16="http://schemas.microsoft.com/office/drawing/2014/main" id="{99D9D488-CEFA-4F05-BCF7-F078CD350A93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4" name="Google Shape;45;p7">
            <a:extLst>
              <a:ext uri="{FF2B5EF4-FFF2-40B4-BE49-F238E27FC236}">
                <a16:creationId xmlns="" xmlns:a16="http://schemas.microsoft.com/office/drawing/2014/main" id="{942A7421-9B81-4229-9571-871F0E5A0F01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Google Shape;46;p7">
            <a:extLst>
              <a:ext uri="{FF2B5EF4-FFF2-40B4-BE49-F238E27FC236}">
                <a16:creationId xmlns="" xmlns:a16="http://schemas.microsoft.com/office/drawing/2014/main" id="{7894C1CA-0A3F-41FA-913E-764743F6C14E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E96A6CD0-6822-4D77-AE59-3F01BE2EBEEB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6080922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EAD901F-98AC-4089-93EF-672B2F2A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885D6EB-5642-470D-BD5C-09FEC65AB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53FF8CE-3F1A-4615-A20A-F95381872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1F11B3D-8E68-4FE5-8995-960EE7B92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592E2-D6E2-473E-91AC-769FFA896C78}" type="datetimeFigureOut">
              <a:rPr lang="es-PE" smtClean="0">
                <a:solidFill>
                  <a:prstClr val="black"/>
                </a:solidFill>
              </a:rPr>
              <a:pPr/>
              <a:t>09/03/2020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0AC2589-7A71-47F4-8FF3-7C4B89E2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6576A28-F893-4411-943B-A56F0DBF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452DC-D292-4E25-8E00-982C5C74D5CD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24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2217ED-B36B-4563-B2D2-629A9AD3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CDD49A-1E24-43F3-8833-1038B1105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45E8C1F-DB96-4DDC-8202-2E022E9D8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E749B547-EE97-4CEE-A241-CD24F543A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F66D5909-0F44-4F0E-985A-1B560F6AD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374D55C0-0736-48C9-B4D4-C70CCC8E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592E2-D6E2-473E-91AC-769FFA896C78}" type="datetimeFigureOut">
              <a:rPr lang="es-PE" smtClean="0">
                <a:solidFill>
                  <a:prstClr val="black"/>
                </a:solidFill>
              </a:rPr>
              <a:pPr/>
              <a:t>09/03/2020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6394E28E-E4E2-4BED-A94E-A6D3C70E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E9186416-94F3-48CD-B435-5CDF0214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452DC-D292-4E25-8E00-982C5C74D5CD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73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10B8E56-D997-42A8-A364-C1E8A606F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40F63EAE-4324-40F0-8A01-8813F261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592E2-D6E2-473E-91AC-769FFA896C78}" type="datetimeFigureOut">
              <a:rPr lang="es-PE" smtClean="0">
                <a:solidFill>
                  <a:prstClr val="black"/>
                </a:solidFill>
              </a:rPr>
              <a:pPr/>
              <a:t>09/03/2020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1B2B95E-50B7-4107-BCE1-C69FF03D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0444ADC-14B2-48EA-9926-79C341DCC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452DC-D292-4E25-8E00-982C5C74D5CD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67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C1C19E9-01BF-4D77-A1A7-735E8744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592E2-D6E2-473E-91AC-769FFA896C78}" type="datetimeFigureOut">
              <a:rPr lang="es-PE" smtClean="0">
                <a:solidFill>
                  <a:prstClr val="black"/>
                </a:solidFill>
              </a:rPr>
              <a:pPr/>
              <a:t>09/03/2020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95EE071-7C95-4DA3-BF5A-5F030E69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91F0407-5E45-4B7A-BE88-F3D7EC0B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452DC-D292-4E25-8E00-982C5C74D5CD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579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884768-5C81-4E46-A85D-C568640A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19F9055-0C6C-4F94-9422-E3A766E33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E45E000-D860-495D-AD22-8F340ED7C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26BEBE9-3F52-4E53-938B-17624117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592E2-D6E2-473E-91AC-769FFA896C78}" type="datetimeFigureOut">
              <a:rPr lang="es-PE" smtClean="0">
                <a:solidFill>
                  <a:prstClr val="black"/>
                </a:solidFill>
              </a:rPr>
              <a:pPr/>
              <a:t>09/03/2020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BE15A83-1A1A-4071-B573-C1FCCB13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9BD6CAC-8A4A-41E9-B216-4AED143E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452DC-D292-4E25-8E00-982C5C74D5CD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96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BBC5A2-817F-429B-AD8C-01B3C47F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CEC04CAB-85AF-4D5F-8BC3-5733AB916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3E928B-E565-4752-8E97-83EA71773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9EA4831-22B4-4755-9EB9-B23A789A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592E2-D6E2-473E-91AC-769FFA896C78}" type="datetimeFigureOut">
              <a:rPr lang="es-PE" smtClean="0">
                <a:solidFill>
                  <a:prstClr val="black"/>
                </a:solidFill>
              </a:rPr>
              <a:pPr/>
              <a:t>09/03/2020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130468C-C268-4DA8-ADCA-A3EC84AB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26C5CF3-C9B4-4C07-95DF-B45B31C4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452DC-D292-4E25-8E00-982C5C74D5CD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7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4C2631-CCDE-409E-8C82-0069F66F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87B34364-5ABC-47D9-A1E6-00EDCB67E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B341B35-BC9C-4159-A917-BBF50840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592E2-D6E2-473E-91AC-769FFA896C78}" type="datetimeFigureOut">
              <a:rPr lang="es-PE" smtClean="0">
                <a:solidFill>
                  <a:prstClr val="black"/>
                </a:solidFill>
              </a:rPr>
              <a:pPr/>
              <a:t>09/03/2020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8B29822-231C-4572-81EE-8C43C5642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6CE3302-52F7-4237-AE40-49B2D6E7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452DC-D292-4E25-8E00-982C5C74D5CD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38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81F53235-E08B-41F9-9D58-F2EF7B9FB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8F3C45FE-8D99-49DF-BF48-6E9FC424C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463C66B-105C-4E3A-BAE7-7AB3AB33F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592E2-D6E2-473E-91AC-769FFA896C78}" type="datetimeFigureOut">
              <a:rPr lang="es-PE" smtClean="0">
                <a:solidFill>
                  <a:prstClr val="black"/>
                </a:solidFill>
              </a:rPr>
              <a:pPr/>
              <a:t>09/03/2020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0439FB4-EE0B-479F-8DC2-51AC2174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5B34FC3-9A7A-472D-BBEA-512A5249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452DC-D292-4E25-8E00-982C5C74D5CD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96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F83816C-9476-421E-A776-9C82A098DA22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9E8649-B17B-421A-B430-C25D1B53C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17494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71ACFCD-AA27-448C-9039-A77E31B1B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23" y="5943805"/>
            <a:ext cx="2451892" cy="504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BDEF3600-FE58-49B5-B605-A9F4ABA574E6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853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8">
            <a:extLst>
              <a:ext uri="{FF2B5EF4-FFF2-40B4-BE49-F238E27FC236}">
                <a16:creationId xmlns="" xmlns:a16="http://schemas.microsoft.com/office/drawing/2014/main" id="{C6461EE9-0181-4530-8ED5-E6EF61DE1866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3" name="Google Shape;49;p8">
            <a:extLst>
              <a:ext uri="{FF2B5EF4-FFF2-40B4-BE49-F238E27FC236}">
                <a16:creationId xmlns="" xmlns:a16="http://schemas.microsoft.com/office/drawing/2014/main" id="{2CD3730A-8C70-45CB-A777-CC47CA8DA7EF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4" name="Google Shape;50;p8">
            <a:extLst>
              <a:ext uri="{FF2B5EF4-FFF2-40B4-BE49-F238E27FC236}">
                <a16:creationId xmlns="" xmlns:a16="http://schemas.microsoft.com/office/drawing/2014/main" id="{C171A1C7-0D0C-45BC-8E35-BCC3F4A0BED4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A6880D16-97B7-4190-A3AF-77AC3A50FAA5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9453986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5969" y="294650"/>
            <a:ext cx="2021201" cy="5636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EC4012C-5ECF-460D-9067-3794075F0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23" y="5943805"/>
            <a:ext cx="245189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52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EE5B29AF-6262-486F-A816-608975281295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15013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BC107B-EFA1-4752-85BE-CA2596517E3D}" type="datetimeFigureOut">
              <a:rPr lang="es-ES" smtClean="0"/>
              <a:t>09/03/2020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61EC62-A776-4732-8883-F1491701B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1370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232DC36-B15C-4AE6-A7AF-44D3ACEE5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3DD8746-DB4D-4DB8-B199-76A7D5489392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BE049631-E823-4E39-891E-FE58B7A03129}"/>
              </a:ext>
            </a:extLst>
          </p:cNvPr>
          <p:cNvGrpSpPr/>
          <p:nvPr userDrawn="1"/>
        </p:nvGrpSpPr>
        <p:grpSpPr>
          <a:xfrm>
            <a:off x="0" y="6680200"/>
            <a:ext cx="12192000" cy="180000"/>
            <a:chOff x="667200" y="4976200"/>
            <a:chExt cx="10800000" cy="180000"/>
          </a:xfrm>
        </p:grpSpPr>
        <p:sp>
          <p:nvSpPr>
            <p:cNvPr id="6" name="Rectángulo 5">
              <a:extLst>
                <a:ext uri="{FF2B5EF4-FFF2-40B4-BE49-F238E27FC236}">
                  <a16:creationId xmlns="" xmlns:a16="http://schemas.microsoft.com/office/drawing/2014/main" id="{6C7AAB43-6A9D-4F27-A2E1-193CBDA60353}"/>
                </a:ext>
              </a:extLst>
            </p:cNvPr>
            <p:cNvSpPr/>
            <p:nvPr/>
          </p:nvSpPr>
          <p:spPr>
            <a:xfrm>
              <a:off x="4267200" y="4976344"/>
              <a:ext cx="3600000" cy="179856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="" xmlns:a16="http://schemas.microsoft.com/office/drawing/2014/main" id="{F88BC4AE-DEA7-4DB6-AD50-944FDC74A199}"/>
                </a:ext>
              </a:extLst>
            </p:cNvPr>
            <p:cNvSpPr/>
            <p:nvPr userDrawn="1"/>
          </p:nvSpPr>
          <p:spPr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07DEE466-B40A-4717-B54D-57B6D65BFF91}"/>
                </a:ext>
              </a:extLst>
            </p:cNvPr>
            <p:cNvSpPr/>
            <p:nvPr userDrawn="1"/>
          </p:nvSpPr>
          <p:spPr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1634457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09/03/2020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024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5;p9">
            <a:extLst>
              <a:ext uri="{FF2B5EF4-FFF2-40B4-BE49-F238E27FC236}">
                <a16:creationId xmlns="" xmlns:a16="http://schemas.microsoft.com/office/drawing/2014/main" id="{CF3E06EA-894A-4D76-9D12-D2A866DBB602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56;p9">
            <a:extLst>
              <a:ext uri="{FF2B5EF4-FFF2-40B4-BE49-F238E27FC236}">
                <a16:creationId xmlns="" xmlns:a16="http://schemas.microsoft.com/office/drawing/2014/main" id="{E1A62591-A686-40D8-ABD7-189F46446315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Google Shape;57;p9">
            <a:extLst>
              <a:ext uri="{FF2B5EF4-FFF2-40B4-BE49-F238E27FC236}">
                <a16:creationId xmlns="" xmlns:a16="http://schemas.microsoft.com/office/drawing/2014/main" id="{230B0ED9-A36F-4EBA-809A-17BEC5F3D89C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5A677F7E-F4B0-4BE3-8498-1F8DC4473FFE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98201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62;p10">
            <a:extLst>
              <a:ext uri="{FF2B5EF4-FFF2-40B4-BE49-F238E27FC236}">
                <a16:creationId xmlns="" xmlns:a16="http://schemas.microsoft.com/office/drawing/2014/main" id="{DFAB6C3C-1C0B-4953-8CFF-BE94754B5D99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63;p10">
            <a:extLst>
              <a:ext uri="{FF2B5EF4-FFF2-40B4-BE49-F238E27FC236}">
                <a16:creationId xmlns="" xmlns:a16="http://schemas.microsoft.com/office/drawing/2014/main" id="{E9EEB19E-B57F-4D4E-B88E-D28D7DDABAD3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Google Shape;64;p10">
            <a:extLst>
              <a:ext uri="{FF2B5EF4-FFF2-40B4-BE49-F238E27FC236}">
                <a16:creationId xmlns="" xmlns:a16="http://schemas.microsoft.com/office/drawing/2014/main" id="{7B9EB329-B277-40D8-8B11-ADF3856FB22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05F0A8A4-32D8-454B-92F1-6C1C6D366178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21287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68;p11">
            <a:extLst>
              <a:ext uri="{FF2B5EF4-FFF2-40B4-BE49-F238E27FC236}">
                <a16:creationId xmlns="" xmlns:a16="http://schemas.microsoft.com/office/drawing/2014/main" id="{FE9A4F23-6226-470E-B922-6623D8E1DCE3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Google Shape;69;p11">
            <a:extLst>
              <a:ext uri="{FF2B5EF4-FFF2-40B4-BE49-F238E27FC236}">
                <a16:creationId xmlns="" xmlns:a16="http://schemas.microsoft.com/office/drawing/2014/main" id="{CA9C1D63-AFDC-4450-B829-E8B50530387D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Google Shape;70;p11">
            <a:extLst>
              <a:ext uri="{FF2B5EF4-FFF2-40B4-BE49-F238E27FC236}">
                <a16:creationId xmlns="" xmlns:a16="http://schemas.microsoft.com/office/drawing/2014/main" id="{915CECC5-6E08-450B-A27D-7115F23FA22C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8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FB72CB43-F282-4CF5-A5B3-ED8918DCFBF2}" type="slidenum">
              <a:rPr lang="es-PE" altLang="es-PE"/>
              <a:pPr>
                <a:defRPr/>
              </a:pPr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5994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>
            <a:extLst>
              <a:ext uri="{FF2B5EF4-FFF2-40B4-BE49-F238E27FC236}">
                <a16:creationId xmlns="" xmlns:a16="http://schemas.microsoft.com/office/drawing/2014/main" id="{17D69CFA-43AF-4D6D-A8C4-CA14C4372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0088" y="125413"/>
            <a:ext cx="1174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PE" altLang="es-PE" b="1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PERÚ LIMPIO</a:t>
            </a:r>
            <a:endParaRPr lang="es-PE" altLang="es-PE"/>
          </a:p>
        </p:txBody>
      </p:sp>
      <p:sp>
        <p:nvSpPr>
          <p:cNvPr id="1027" name="Google Shape;11;p1">
            <a:extLst>
              <a:ext uri="{FF2B5EF4-FFF2-40B4-BE49-F238E27FC236}">
                <a16:creationId xmlns="" xmlns:a16="http://schemas.microsoft.com/office/drawing/2014/main" id="{63F00F83-A9C5-46C8-8D0B-5CFCA8AC5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0863" y="6407150"/>
            <a:ext cx="1331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PE" altLang="es-PE" b="1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PERÚ NATURAL</a:t>
            </a:r>
            <a:endParaRPr lang="es-PE" altLang="es-PE"/>
          </a:p>
        </p:txBody>
      </p:sp>
      <p:sp>
        <p:nvSpPr>
          <p:cNvPr id="1028" name="Google Shape;12;p1">
            <a:extLst>
              <a:ext uri="{FF2B5EF4-FFF2-40B4-BE49-F238E27FC236}">
                <a16:creationId xmlns="" xmlns:a16="http://schemas.microsoft.com/office/drawing/2014/main" id="{D4447366-67FB-4EE7-AEEA-7A6B76BE5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713"/>
            <a:ext cx="12192000" cy="142875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PE" altLang="es-PE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029" name="Google Shape;13;p1">
            <a:extLst>
              <a:ext uri="{FF2B5EF4-FFF2-40B4-BE49-F238E27FC236}">
                <a16:creationId xmlns="" xmlns:a16="http://schemas.microsoft.com/office/drawing/2014/main" id="{B7488CAB-1671-4063-90B3-6080E53B34C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01625"/>
            <a:ext cx="2443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Google Shape;14;p1">
            <a:extLst>
              <a:ext uri="{FF2B5EF4-FFF2-40B4-BE49-F238E27FC236}">
                <a16:creationId xmlns="" xmlns:a16="http://schemas.microsoft.com/office/drawing/2014/main" id="{8D7A5215-E679-4B88-A3E0-EC4A4C76F21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943600"/>
            <a:ext cx="2452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1" name="Google Shape;15;p1">
            <a:extLst>
              <a:ext uri="{FF2B5EF4-FFF2-40B4-BE49-F238E27FC236}">
                <a16:creationId xmlns="" xmlns:a16="http://schemas.microsoft.com/office/drawing/2014/main" id="{1CDC20D6-4086-41A9-8407-A5E4BD1D687B}"/>
              </a:ext>
            </a:extLst>
          </p:cNvPr>
          <p:cNvGrpSpPr>
            <a:grpSpLocks/>
          </p:cNvGrpSpPr>
          <p:nvPr/>
        </p:nvGrpSpPr>
        <p:grpSpPr bwMode="auto">
          <a:xfrm>
            <a:off x="0" y="6680200"/>
            <a:ext cx="12192000" cy="179388"/>
            <a:chOff x="667200" y="4976200"/>
            <a:chExt cx="10800000" cy="180000"/>
          </a:xfrm>
        </p:grpSpPr>
        <p:sp>
          <p:nvSpPr>
            <p:cNvPr id="1032" name="Google Shape;16;p1">
              <a:extLst>
                <a:ext uri="{FF2B5EF4-FFF2-40B4-BE49-F238E27FC236}">
                  <a16:creationId xmlns="" xmlns:a16="http://schemas.microsoft.com/office/drawing/2014/main" id="{B7A46838-3437-4D36-9F90-0FB7CA154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4976200"/>
              <a:ext cx="3600000" cy="180000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33" name="Google Shape;17;p1">
              <a:extLst>
                <a:ext uri="{FF2B5EF4-FFF2-40B4-BE49-F238E27FC236}">
                  <a16:creationId xmlns="" xmlns:a16="http://schemas.microsoft.com/office/drawing/2014/main" id="{2FBD4296-E802-48C8-A98E-FF4A4E5E2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34" name="Google Shape;18;p1">
              <a:extLst>
                <a:ext uri="{FF2B5EF4-FFF2-40B4-BE49-F238E27FC236}">
                  <a16:creationId xmlns="" xmlns:a16="http://schemas.microsoft.com/office/drawing/2014/main" id="{39FB82FB-7239-4EFA-A0A5-90A7E0757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604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84;p14">
            <a:extLst>
              <a:ext uri="{FF2B5EF4-FFF2-40B4-BE49-F238E27FC236}">
                <a16:creationId xmlns="" xmlns:a16="http://schemas.microsoft.com/office/drawing/2014/main" id="{1B38145E-B8D1-4BB1-BB3A-C0DDDBBB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0088" y="125413"/>
            <a:ext cx="1174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PE" altLang="es-PE" b="1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PERÚ LIMPIO</a:t>
            </a:r>
            <a:endParaRPr lang="es-PE" altLang="es-PE"/>
          </a:p>
        </p:txBody>
      </p:sp>
      <p:sp>
        <p:nvSpPr>
          <p:cNvPr id="2051" name="Google Shape;85;p14">
            <a:extLst>
              <a:ext uri="{FF2B5EF4-FFF2-40B4-BE49-F238E27FC236}">
                <a16:creationId xmlns="" xmlns:a16="http://schemas.microsoft.com/office/drawing/2014/main" id="{E4C78FC8-8D70-4DC9-9D8B-210EA3EBC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44463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PE" altLang="es-PE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2052" name="Google Shape;86;p14">
            <a:extLst>
              <a:ext uri="{FF2B5EF4-FFF2-40B4-BE49-F238E27FC236}">
                <a16:creationId xmlns="" xmlns:a16="http://schemas.microsoft.com/office/drawing/2014/main" id="{D20A06AC-EA67-4839-83EE-E2071D414934}"/>
              </a:ext>
            </a:extLst>
          </p:cNvPr>
          <p:cNvGrpSpPr>
            <a:grpSpLocks/>
          </p:cNvGrpSpPr>
          <p:nvPr/>
        </p:nvGrpSpPr>
        <p:grpSpPr bwMode="auto">
          <a:xfrm>
            <a:off x="0" y="6680200"/>
            <a:ext cx="12192000" cy="179388"/>
            <a:chOff x="667200" y="4976200"/>
            <a:chExt cx="10800000" cy="180000"/>
          </a:xfrm>
        </p:grpSpPr>
        <p:sp>
          <p:nvSpPr>
            <p:cNvPr id="2053" name="Google Shape;87;p14">
              <a:extLst>
                <a:ext uri="{FF2B5EF4-FFF2-40B4-BE49-F238E27FC236}">
                  <a16:creationId xmlns="" xmlns:a16="http://schemas.microsoft.com/office/drawing/2014/main" id="{F6D70ADA-55CC-4A26-93AE-8E5F3E4D7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4976200"/>
              <a:ext cx="3600000" cy="180000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054" name="Google Shape;88;p14">
              <a:extLst>
                <a:ext uri="{FF2B5EF4-FFF2-40B4-BE49-F238E27FC236}">
                  <a16:creationId xmlns="" xmlns:a16="http://schemas.microsoft.com/office/drawing/2014/main" id="{C8B335A8-DDD5-4BC5-A045-CDF3F219D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055" name="Google Shape;89;p14">
              <a:extLst>
                <a:ext uri="{FF2B5EF4-FFF2-40B4-BE49-F238E27FC236}">
                  <a16:creationId xmlns="" xmlns:a16="http://schemas.microsoft.com/office/drawing/2014/main" id="{34AECFE5-5029-4078-92FF-F69B93A27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7497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0860522" y="125866"/>
            <a:ext cx="1173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LIMPIO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" name="Grupo 2"/>
          <p:cNvGrpSpPr/>
          <p:nvPr userDrawn="1"/>
        </p:nvGrpSpPr>
        <p:grpSpPr>
          <a:xfrm>
            <a:off x="0" y="6680200"/>
            <a:ext cx="12192000" cy="180000"/>
            <a:chOff x="667200" y="4976200"/>
            <a:chExt cx="10800000" cy="180000"/>
          </a:xfrm>
        </p:grpSpPr>
        <p:sp>
          <p:nvSpPr>
            <p:cNvPr id="11" name="Rectángulo 10"/>
            <p:cNvSpPr/>
            <p:nvPr/>
          </p:nvSpPr>
          <p:spPr>
            <a:xfrm>
              <a:off x="4267200" y="4976344"/>
              <a:ext cx="3600000" cy="179856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7" name="Rectángulo 6"/>
            <p:cNvSpPr/>
            <p:nvPr userDrawn="1"/>
          </p:nvSpPr>
          <p:spPr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" name="Rectángulo 13"/>
            <p:cNvSpPr/>
            <p:nvPr userDrawn="1"/>
          </p:nvSpPr>
          <p:spPr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288954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733" r:id="rId7"/>
    <p:sldLayoutId id="2147483734" r:id="rId8"/>
    <p:sldLayoutId id="214748373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0860522" y="125866"/>
            <a:ext cx="1173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LIMPIO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11063" y="6407324"/>
            <a:ext cx="1331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NATURAL</a:t>
            </a:r>
          </a:p>
        </p:txBody>
      </p:sp>
      <p:sp>
        <p:nvSpPr>
          <p:cNvPr id="17" name="Rectángulo 16"/>
          <p:cNvSpPr/>
          <p:nvPr userDrawn="1"/>
        </p:nvSpPr>
        <p:spPr>
          <a:xfrm>
            <a:off x="0" y="6715927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23" y="5943805"/>
            <a:ext cx="2451892" cy="504000"/>
          </a:xfrm>
          <a:prstGeom prst="rect">
            <a:avLst/>
          </a:prstGeom>
        </p:spPr>
      </p:pic>
      <p:grpSp>
        <p:nvGrpSpPr>
          <p:cNvPr id="7" name="Grupo 6"/>
          <p:cNvGrpSpPr/>
          <p:nvPr userDrawn="1"/>
        </p:nvGrpSpPr>
        <p:grpSpPr>
          <a:xfrm>
            <a:off x="0" y="6680200"/>
            <a:ext cx="12192000" cy="180000"/>
            <a:chOff x="667200" y="4976200"/>
            <a:chExt cx="10800000" cy="180000"/>
          </a:xfrm>
        </p:grpSpPr>
        <p:sp>
          <p:nvSpPr>
            <p:cNvPr id="8" name="Rectángulo 7"/>
            <p:cNvSpPr/>
            <p:nvPr/>
          </p:nvSpPr>
          <p:spPr>
            <a:xfrm>
              <a:off x="4267200" y="4976344"/>
              <a:ext cx="3600000" cy="179856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9" name="Rectángulo 8"/>
            <p:cNvSpPr/>
            <p:nvPr userDrawn="1"/>
          </p:nvSpPr>
          <p:spPr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" name="Rectángulo 9"/>
            <p:cNvSpPr/>
            <p:nvPr userDrawn="1"/>
          </p:nvSpPr>
          <p:spPr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340154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84;p14">
            <a:extLst>
              <a:ext uri="{FF2B5EF4-FFF2-40B4-BE49-F238E27FC236}">
                <a16:creationId xmlns="" xmlns:a16="http://schemas.microsoft.com/office/drawing/2014/main" id="{1B38145E-B8D1-4BB1-BB3A-C0DDDBBB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0088" y="125413"/>
            <a:ext cx="1174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PE" altLang="es-PE" b="1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PERÚ LIMPIO</a:t>
            </a:r>
            <a:endParaRPr lang="es-PE" altLang="es-PE"/>
          </a:p>
        </p:txBody>
      </p:sp>
      <p:sp>
        <p:nvSpPr>
          <p:cNvPr id="2051" name="Google Shape;85;p14">
            <a:extLst>
              <a:ext uri="{FF2B5EF4-FFF2-40B4-BE49-F238E27FC236}">
                <a16:creationId xmlns="" xmlns:a16="http://schemas.microsoft.com/office/drawing/2014/main" id="{E4C78FC8-8D70-4DC9-9D8B-210EA3EBC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44463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PE" altLang="es-PE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2052" name="Google Shape;86;p14">
            <a:extLst>
              <a:ext uri="{FF2B5EF4-FFF2-40B4-BE49-F238E27FC236}">
                <a16:creationId xmlns="" xmlns:a16="http://schemas.microsoft.com/office/drawing/2014/main" id="{40F86328-D864-4856-BE41-8FDB7C285AC8}"/>
              </a:ext>
            </a:extLst>
          </p:cNvPr>
          <p:cNvGrpSpPr>
            <a:grpSpLocks/>
          </p:cNvGrpSpPr>
          <p:nvPr/>
        </p:nvGrpSpPr>
        <p:grpSpPr bwMode="auto">
          <a:xfrm>
            <a:off x="0" y="6680200"/>
            <a:ext cx="12192000" cy="179388"/>
            <a:chOff x="667200" y="4976200"/>
            <a:chExt cx="10800000" cy="180000"/>
          </a:xfrm>
        </p:grpSpPr>
        <p:sp>
          <p:nvSpPr>
            <p:cNvPr id="2053" name="Google Shape;87;p14">
              <a:extLst>
                <a:ext uri="{FF2B5EF4-FFF2-40B4-BE49-F238E27FC236}">
                  <a16:creationId xmlns="" xmlns:a16="http://schemas.microsoft.com/office/drawing/2014/main" id="{F6D70ADA-55CC-4A26-93AE-8E5F3E4D7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4976200"/>
              <a:ext cx="3600000" cy="180000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054" name="Google Shape;88;p14">
              <a:extLst>
                <a:ext uri="{FF2B5EF4-FFF2-40B4-BE49-F238E27FC236}">
                  <a16:creationId xmlns="" xmlns:a16="http://schemas.microsoft.com/office/drawing/2014/main" id="{C8B335A8-DDD5-4BC5-A045-CDF3F219D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055" name="Google Shape;89;p14">
              <a:extLst>
                <a:ext uri="{FF2B5EF4-FFF2-40B4-BE49-F238E27FC236}">
                  <a16:creationId xmlns="" xmlns:a16="http://schemas.microsoft.com/office/drawing/2014/main" id="{34AECFE5-5029-4078-92FF-F69B93A27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s-PE" altLang="es-PE" sz="1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3488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  <p:sldLayoutId id="2147483709" r:id="rId4"/>
    <p:sldLayoutId id="214748371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34501C41-8210-497F-A6F7-4AF8BEDF3DDA}"/>
              </a:ext>
            </a:extLst>
          </p:cNvPr>
          <p:cNvGrpSpPr/>
          <p:nvPr userDrawn="1"/>
        </p:nvGrpSpPr>
        <p:grpSpPr>
          <a:xfrm>
            <a:off x="0" y="6680200"/>
            <a:ext cx="12192000" cy="180000"/>
            <a:chOff x="667200" y="4976200"/>
            <a:chExt cx="10800000" cy="180000"/>
          </a:xfrm>
        </p:grpSpPr>
        <p:sp>
          <p:nvSpPr>
            <p:cNvPr id="16" name="Rectángulo 15">
              <a:extLst>
                <a:ext uri="{FF2B5EF4-FFF2-40B4-BE49-F238E27FC236}">
                  <a16:creationId xmlns="" xmlns:a16="http://schemas.microsoft.com/office/drawing/2014/main" id="{EFBE7E35-3952-40B0-AE76-731DCEB578F0}"/>
                </a:ext>
              </a:extLst>
            </p:cNvPr>
            <p:cNvSpPr/>
            <p:nvPr/>
          </p:nvSpPr>
          <p:spPr>
            <a:xfrm>
              <a:off x="4267200" y="4976344"/>
              <a:ext cx="3600000" cy="179856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prstClr val="white"/>
                </a:solidFill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="" xmlns:a16="http://schemas.microsoft.com/office/drawing/2014/main" id="{241DC3BF-9A53-4F12-94A0-C782CDFFA373}"/>
                </a:ext>
              </a:extLst>
            </p:cNvPr>
            <p:cNvSpPr/>
            <p:nvPr userDrawn="1"/>
          </p:nvSpPr>
          <p:spPr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prstClr val="white"/>
                </a:solidFill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8DB8D6B8-903F-4D2B-BD02-54F5EDCCFECF}"/>
                </a:ext>
              </a:extLst>
            </p:cNvPr>
            <p:cNvSpPr/>
            <p:nvPr userDrawn="1"/>
          </p:nvSpPr>
          <p:spPr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solidFill>
                  <a:prstClr val="white"/>
                </a:solidFill>
              </a:endParaRP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0A48B112-2E1F-43CF-B3C6-4E6D5211DA4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0860522" y="125866"/>
            <a:ext cx="1173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LIMPIO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11063" y="6407324"/>
            <a:ext cx="1331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NATURAL</a:t>
            </a:r>
          </a:p>
        </p:txBody>
      </p:sp>
      <p:sp>
        <p:nvSpPr>
          <p:cNvPr id="17" name="Rectángulo 16"/>
          <p:cNvSpPr/>
          <p:nvPr userDrawn="1"/>
        </p:nvSpPr>
        <p:spPr>
          <a:xfrm>
            <a:off x="0" y="6715927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grpSp>
        <p:nvGrpSpPr>
          <p:cNvPr id="7" name="Grupo 6"/>
          <p:cNvGrpSpPr/>
          <p:nvPr userDrawn="1"/>
        </p:nvGrpSpPr>
        <p:grpSpPr>
          <a:xfrm>
            <a:off x="0" y="6680200"/>
            <a:ext cx="12192000" cy="180000"/>
            <a:chOff x="667200" y="4976200"/>
            <a:chExt cx="10800000" cy="180000"/>
          </a:xfrm>
        </p:grpSpPr>
        <p:sp>
          <p:nvSpPr>
            <p:cNvPr id="8" name="Rectángulo 7"/>
            <p:cNvSpPr/>
            <p:nvPr/>
          </p:nvSpPr>
          <p:spPr>
            <a:xfrm>
              <a:off x="4267200" y="4976344"/>
              <a:ext cx="3600000" cy="179856"/>
            </a:xfrm>
            <a:prstGeom prst="rect">
              <a:avLst/>
            </a:prstGeom>
            <a:solidFill>
              <a:srgbClr val="76B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9" name="Rectángulo 8"/>
            <p:cNvSpPr/>
            <p:nvPr userDrawn="1"/>
          </p:nvSpPr>
          <p:spPr>
            <a:xfrm>
              <a:off x="7867200" y="4976200"/>
              <a:ext cx="360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" name="Rectángulo 9"/>
            <p:cNvSpPr/>
            <p:nvPr userDrawn="1"/>
          </p:nvSpPr>
          <p:spPr>
            <a:xfrm>
              <a:off x="667200" y="4976200"/>
              <a:ext cx="3600000" cy="180000"/>
            </a:xfrm>
            <a:prstGeom prst="rect">
              <a:avLst/>
            </a:prstGeom>
            <a:solidFill>
              <a:srgbClr val="008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269657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0" r:id="rId4"/>
    <p:sldLayoutId id="2147483731" r:id="rId5"/>
    <p:sldLayoutId id="214748373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100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sv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9.svg"/><Relationship Id="rId5" Type="http://schemas.openxmlformats.org/officeDocument/2006/relationships/image" Target="../media/image32.png"/><Relationship Id="rId15" Type="http://schemas.openxmlformats.org/officeDocument/2006/relationships/image" Target="../media/image43.sv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7.sv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0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image" Target="../media/image58.sv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57.png"/><Relationship Id="rId18" Type="http://schemas.openxmlformats.org/officeDocument/2006/relationships/image" Target="../media/image78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72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sv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openxmlformats.org/officeDocument/2006/relationships/image" Target="../media/image70.svg"/><Relationship Id="rId19" Type="http://schemas.openxmlformats.org/officeDocument/2006/relationships/image" Target="../media/image60.png"/><Relationship Id="rId4" Type="http://schemas.openxmlformats.org/officeDocument/2006/relationships/image" Target="../media/image64.svg"/><Relationship Id="rId9" Type="http://schemas.openxmlformats.org/officeDocument/2006/relationships/image" Target="../media/image55.png"/><Relationship Id="rId14" Type="http://schemas.openxmlformats.org/officeDocument/2006/relationships/image" Target="../media/image7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Google Shape;152;p28">
            <a:extLst>
              <a:ext uri="{FF2B5EF4-FFF2-40B4-BE49-F238E27FC236}">
                <a16:creationId xmlns="" xmlns:a16="http://schemas.microsoft.com/office/drawing/2014/main" id="{AE326724-8E0D-47C0-9B4C-3AF90892F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23" y="5948218"/>
            <a:ext cx="6445250" cy="61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E" altLang="es-P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MARIA ANGELICA</a:t>
            </a:r>
            <a:r>
              <a:rPr kumimoji="0" lang="es-PE" altLang="es-PE" sz="1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 RONDÓN MESTANZA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PE" altLang="es-PE" sz="1800" b="1" baseline="0" dirty="0" smtClean="0">
                <a:latin typeface="Calibri" panose="020F0502020204030204" pitchFamily="34" charset="0"/>
                <a:sym typeface="Calibri" panose="020F0502020204030204" pitchFamily="34" charset="0"/>
              </a:rPr>
              <a:t>Especialista</a:t>
            </a:r>
            <a:r>
              <a:rPr lang="es-PE" altLang="es-PE" sz="1800" b="1" dirty="0" smtClean="0">
                <a:latin typeface="Calibri" panose="020F0502020204030204" pitchFamily="34" charset="0"/>
                <a:sym typeface="Calibri" panose="020F0502020204030204" pitchFamily="34" charset="0"/>
              </a:rPr>
              <a:t> Legal en Cambio Climático</a:t>
            </a:r>
            <a:endParaRPr kumimoji="0" lang="es-PE" altLang="es-P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623EFC33-CF58-4425-9896-1133B0593BDB}"/>
              </a:ext>
            </a:extLst>
          </p:cNvPr>
          <p:cNvSpPr txBox="1"/>
          <p:nvPr/>
        </p:nvSpPr>
        <p:spPr>
          <a:xfrm>
            <a:off x="0" y="270549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La Gestión Integral del Cambio Climático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60EEEB8-4FB5-4A15-873E-A8576FB5028C}"/>
              </a:ext>
            </a:extLst>
          </p:cNvPr>
          <p:cNvSpPr txBox="1"/>
          <p:nvPr/>
        </p:nvSpPr>
        <p:spPr>
          <a:xfrm>
            <a:off x="0" y="3591184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PE" sz="22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Por un Perú en Acción frente al Cambio Climático </a:t>
            </a:r>
            <a:endParaRPr kumimoji="0" lang="es-PE" sz="2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6 CuadroTexto">
            <a:extLst>
              <a:ext uri="{FF2B5EF4-FFF2-40B4-BE49-F238E27FC236}">
                <a16:creationId xmlns="" xmlns:a16="http://schemas.microsoft.com/office/drawing/2014/main" id="{AD8E33B3-1E60-4F75-80F2-41E628E27FF5}"/>
              </a:ext>
            </a:extLst>
          </p:cNvPr>
          <p:cNvSpPr txBox="1"/>
          <p:nvPr/>
        </p:nvSpPr>
        <p:spPr>
          <a:xfrm>
            <a:off x="1" y="286544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>
                <a:solidFill>
                  <a:prstClr val="black"/>
                </a:solidFill>
              </a:rPr>
              <a:t> LEY MARCO SOBRE CAMBIO CLIMÁTICO </a:t>
            </a:r>
            <a:br>
              <a:rPr lang="es-PE" sz="4000" b="1" dirty="0">
                <a:solidFill>
                  <a:prstClr val="black"/>
                </a:solidFill>
              </a:rPr>
            </a:br>
            <a:r>
              <a:rPr lang="es-PE" sz="4000" b="1" dirty="0">
                <a:solidFill>
                  <a:prstClr val="black"/>
                </a:solidFill>
              </a:rPr>
              <a:t>Y EL REGLAMENTO</a:t>
            </a:r>
          </a:p>
        </p:txBody>
      </p:sp>
    </p:spTree>
    <p:extLst>
      <p:ext uri="{BB962C8B-B14F-4D97-AF65-F5344CB8AC3E}">
        <p14:creationId xmlns:p14="http://schemas.microsoft.com/office/powerpoint/2010/main" val="3632174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Imagen relacionada">
            <a:extLst>
              <a:ext uri="{FF2B5EF4-FFF2-40B4-BE49-F238E27FC236}">
                <a16:creationId xmlns="" xmlns:a16="http://schemas.microsoft.com/office/drawing/2014/main" id="{3476989A-A976-4032-A5C4-D9E0E04D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79356" y="69556"/>
            <a:ext cx="7812380" cy="671704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AE9B2225-D5CD-4F2A-8211-A26FD024760E}"/>
              </a:ext>
            </a:extLst>
          </p:cNvPr>
          <p:cNvSpPr/>
          <p:nvPr/>
        </p:nvSpPr>
        <p:spPr>
          <a:xfrm>
            <a:off x="3045129" y="6786599"/>
            <a:ext cx="9146872" cy="71401"/>
          </a:xfrm>
          <a:prstGeom prst="rect">
            <a:avLst/>
          </a:prstGeom>
          <a:solidFill>
            <a:srgbClr val="AA3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D6420BDE-2448-46A8-BB17-1541F47859DB}"/>
              </a:ext>
            </a:extLst>
          </p:cNvPr>
          <p:cNvSpPr/>
          <p:nvPr/>
        </p:nvSpPr>
        <p:spPr>
          <a:xfrm>
            <a:off x="2182487" y="6790765"/>
            <a:ext cx="862642" cy="672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A11063B9-C3A2-46B3-B008-F5262DE6302E}"/>
              </a:ext>
            </a:extLst>
          </p:cNvPr>
          <p:cNvSpPr/>
          <p:nvPr/>
        </p:nvSpPr>
        <p:spPr>
          <a:xfrm>
            <a:off x="0" y="0"/>
            <a:ext cx="7283570" cy="67234"/>
          </a:xfrm>
          <a:prstGeom prst="rect">
            <a:avLst/>
          </a:prstGeom>
          <a:solidFill>
            <a:srgbClr val="AA3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37C78F57-23C5-481A-944B-16EBEDB31B5B}"/>
              </a:ext>
            </a:extLst>
          </p:cNvPr>
          <p:cNvSpPr/>
          <p:nvPr/>
        </p:nvSpPr>
        <p:spPr>
          <a:xfrm>
            <a:off x="7283570" y="0"/>
            <a:ext cx="862642" cy="672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pic>
        <p:nvPicPr>
          <p:cNvPr id="16" name="Picture 4" descr="Imagen relacionada">
            <a:extLst>
              <a:ext uri="{FF2B5EF4-FFF2-40B4-BE49-F238E27FC236}">
                <a16:creationId xmlns="" xmlns:a16="http://schemas.microsoft.com/office/drawing/2014/main" id="{EE39BC54-75CC-450C-94FA-28FCC605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" y="75616"/>
            <a:ext cx="7488993" cy="67109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89D3F1F9-26D6-49E3-9FC8-0EAF68310B1D}"/>
              </a:ext>
            </a:extLst>
          </p:cNvPr>
          <p:cNvCxnSpPr>
            <a:cxnSpLocks/>
          </p:cNvCxnSpPr>
          <p:nvPr/>
        </p:nvCxnSpPr>
        <p:spPr>
          <a:xfrm>
            <a:off x="9134641" y="2135134"/>
            <a:ext cx="1111881" cy="190948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191E6FB8-DB1D-404E-A597-0F614933DFF4}"/>
              </a:ext>
            </a:extLst>
          </p:cNvPr>
          <p:cNvCxnSpPr>
            <a:cxnSpLocks/>
          </p:cNvCxnSpPr>
          <p:nvPr/>
        </p:nvCxnSpPr>
        <p:spPr>
          <a:xfrm flipV="1">
            <a:off x="9330324" y="1521669"/>
            <a:ext cx="1838260" cy="319865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="" xmlns:a16="http://schemas.microsoft.com/office/drawing/2014/main" id="{F8AD76B8-BBFB-4D67-B22C-8344D41476D8}"/>
              </a:ext>
            </a:extLst>
          </p:cNvPr>
          <p:cNvCxnSpPr>
            <a:cxnSpLocks/>
          </p:cNvCxnSpPr>
          <p:nvPr/>
        </p:nvCxnSpPr>
        <p:spPr>
          <a:xfrm flipV="1">
            <a:off x="9122838" y="1072084"/>
            <a:ext cx="864294" cy="459404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="" xmlns:a16="http://schemas.microsoft.com/office/drawing/2014/main" id="{29709665-BC7C-4957-A0AD-205C427317D7}"/>
              </a:ext>
            </a:extLst>
          </p:cNvPr>
          <p:cNvCxnSpPr>
            <a:cxnSpLocks/>
          </p:cNvCxnSpPr>
          <p:nvPr/>
        </p:nvCxnSpPr>
        <p:spPr>
          <a:xfrm>
            <a:off x="6847154" y="4349348"/>
            <a:ext cx="976608" cy="603753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9D74C132-517F-4C15-A74B-971925A7A602}"/>
              </a:ext>
            </a:extLst>
          </p:cNvPr>
          <p:cNvCxnSpPr>
            <a:cxnSpLocks/>
          </p:cNvCxnSpPr>
          <p:nvPr/>
        </p:nvCxnSpPr>
        <p:spPr>
          <a:xfrm>
            <a:off x="7219374" y="3665143"/>
            <a:ext cx="1855477" cy="38946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="" xmlns:a16="http://schemas.microsoft.com/office/drawing/2014/main" id="{2ECBBE4D-981D-4565-807C-D778BBDCC019}"/>
              </a:ext>
            </a:extLst>
          </p:cNvPr>
          <p:cNvCxnSpPr>
            <a:cxnSpLocks/>
          </p:cNvCxnSpPr>
          <p:nvPr/>
        </p:nvCxnSpPr>
        <p:spPr>
          <a:xfrm flipV="1">
            <a:off x="7035130" y="2182630"/>
            <a:ext cx="1194938" cy="805354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86E52B5F-89E3-42CB-A16A-BD8B128FC6DF}"/>
              </a:ext>
            </a:extLst>
          </p:cNvPr>
          <p:cNvCxnSpPr>
            <a:cxnSpLocks/>
          </p:cNvCxnSpPr>
          <p:nvPr/>
        </p:nvCxnSpPr>
        <p:spPr>
          <a:xfrm flipV="1">
            <a:off x="6348672" y="1853438"/>
            <a:ext cx="175143" cy="661164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7FEA56B9-8967-4B24-9866-3C50E31D3250}"/>
              </a:ext>
            </a:extLst>
          </p:cNvPr>
          <p:cNvCxnSpPr>
            <a:cxnSpLocks/>
          </p:cNvCxnSpPr>
          <p:nvPr/>
        </p:nvCxnSpPr>
        <p:spPr>
          <a:xfrm>
            <a:off x="4175674" y="2921432"/>
            <a:ext cx="723167" cy="280150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2E45F117-4133-49F1-9799-9D2268F5BB16}"/>
              </a:ext>
            </a:extLst>
          </p:cNvPr>
          <p:cNvCxnSpPr>
            <a:cxnSpLocks/>
          </p:cNvCxnSpPr>
          <p:nvPr/>
        </p:nvCxnSpPr>
        <p:spPr>
          <a:xfrm flipV="1">
            <a:off x="4372299" y="4245064"/>
            <a:ext cx="692627" cy="353123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DAD360A-2FC7-4727-B6FC-1AB38FA5D823}"/>
              </a:ext>
            </a:extLst>
          </p:cNvPr>
          <p:cNvCxnSpPr>
            <a:cxnSpLocks/>
          </p:cNvCxnSpPr>
          <p:nvPr/>
        </p:nvCxnSpPr>
        <p:spPr>
          <a:xfrm flipV="1">
            <a:off x="2742926" y="5165706"/>
            <a:ext cx="692627" cy="353123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12FD4677-A961-42A1-9F13-1B57B9D68498}"/>
              </a:ext>
            </a:extLst>
          </p:cNvPr>
          <p:cNvCxnSpPr>
            <a:cxnSpLocks/>
          </p:cNvCxnSpPr>
          <p:nvPr/>
        </p:nvCxnSpPr>
        <p:spPr>
          <a:xfrm>
            <a:off x="1563515" y="4839749"/>
            <a:ext cx="2039275" cy="90915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3818DFD6-5E8A-48E0-8855-B358BFB370E2}"/>
              </a:ext>
            </a:extLst>
          </p:cNvPr>
          <p:cNvCxnSpPr>
            <a:cxnSpLocks/>
          </p:cNvCxnSpPr>
          <p:nvPr/>
        </p:nvCxnSpPr>
        <p:spPr>
          <a:xfrm flipV="1">
            <a:off x="2344225" y="3012004"/>
            <a:ext cx="899199" cy="576975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BE333E93-AC8D-4428-A568-C866320A7783}"/>
              </a:ext>
            </a:extLst>
          </p:cNvPr>
          <p:cNvCxnSpPr>
            <a:cxnSpLocks/>
          </p:cNvCxnSpPr>
          <p:nvPr/>
        </p:nvCxnSpPr>
        <p:spPr>
          <a:xfrm flipV="1">
            <a:off x="1492791" y="2774441"/>
            <a:ext cx="1704580" cy="163757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9A0EC7DC-7F2E-4ED0-B667-61A1EBE80192}"/>
              </a:ext>
            </a:extLst>
          </p:cNvPr>
          <p:cNvCxnSpPr>
            <a:cxnSpLocks/>
          </p:cNvCxnSpPr>
          <p:nvPr/>
        </p:nvCxnSpPr>
        <p:spPr>
          <a:xfrm>
            <a:off x="2276436" y="2432264"/>
            <a:ext cx="935090" cy="164674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527C4D3C-EED0-437E-8A63-51F43CADDC8B}"/>
              </a:ext>
            </a:extLst>
          </p:cNvPr>
          <p:cNvCxnSpPr/>
          <p:nvPr/>
        </p:nvCxnSpPr>
        <p:spPr>
          <a:xfrm>
            <a:off x="2782612" y="1626791"/>
            <a:ext cx="511295" cy="604784"/>
          </a:xfrm>
          <a:prstGeom prst="line">
            <a:avLst/>
          </a:prstGeom>
          <a:ln w="3810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FBD62BB0-A0E2-4577-B3AE-D7C446A78D7D}"/>
              </a:ext>
            </a:extLst>
          </p:cNvPr>
          <p:cNvCxnSpPr>
            <a:cxnSpLocks/>
          </p:cNvCxnSpPr>
          <p:nvPr/>
        </p:nvCxnSpPr>
        <p:spPr>
          <a:xfrm flipH="1">
            <a:off x="8769114" y="1506484"/>
            <a:ext cx="2465792" cy="43338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="" xmlns:a16="http://schemas.microsoft.com/office/drawing/2014/main" id="{5A07714B-F7EA-40BA-A005-8DEB9E81EF5E}"/>
              </a:ext>
            </a:extLst>
          </p:cNvPr>
          <p:cNvCxnSpPr>
            <a:cxnSpLocks/>
          </p:cNvCxnSpPr>
          <p:nvPr/>
        </p:nvCxnSpPr>
        <p:spPr>
          <a:xfrm flipH="1" flipV="1">
            <a:off x="8921514" y="2092269"/>
            <a:ext cx="1460314" cy="251222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4B1B09E3-D112-466D-B4CF-0957B0164C8C}"/>
              </a:ext>
            </a:extLst>
          </p:cNvPr>
          <p:cNvCxnSpPr>
            <a:cxnSpLocks/>
          </p:cNvCxnSpPr>
          <p:nvPr/>
        </p:nvCxnSpPr>
        <p:spPr>
          <a:xfrm flipH="1">
            <a:off x="6060437" y="1302886"/>
            <a:ext cx="632962" cy="2131218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="" xmlns:a16="http://schemas.microsoft.com/office/drawing/2014/main" id="{042E2629-5518-457B-8850-9655D2A16B11}"/>
              </a:ext>
            </a:extLst>
          </p:cNvPr>
          <p:cNvCxnSpPr>
            <a:cxnSpLocks/>
          </p:cNvCxnSpPr>
          <p:nvPr/>
        </p:nvCxnSpPr>
        <p:spPr>
          <a:xfrm flipH="1">
            <a:off x="6071148" y="1807710"/>
            <a:ext cx="2726544" cy="1787724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="" xmlns:a16="http://schemas.microsoft.com/office/drawing/2014/main" id="{0130E7E6-9D21-42C2-B48C-33C2279CF29B}"/>
              </a:ext>
            </a:extLst>
          </p:cNvPr>
          <p:cNvCxnSpPr>
            <a:cxnSpLocks/>
          </p:cNvCxnSpPr>
          <p:nvPr/>
        </p:nvCxnSpPr>
        <p:spPr>
          <a:xfrm flipH="1" flipV="1">
            <a:off x="6100327" y="3615675"/>
            <a:ext cx="3316491" cy="101798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="" xmlns:a16="http://schemas.microsoft.com/office/drawing/2014/main" id="{29DABF13-0191-490E-BBBA-0294D76BD389}"/>
              </a:ext>
            </a:extLst>
          </p:cNvPr>
          <p:cNvCxnSpPr>
            <a:cxnSpLocks/>
          </p:cNvCxnSpPr>
          <p:nvPr/>
        </p:nvCxnSpPr>
        <p:spPr>
          <a:xfrm flipH="1" flipV="1">
            <a:off x="6036625" y="3777005"/>
            <a:ext cx="2124075" cy="1421609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="" xmlns:a16="http://schemas.microsoft.com/office/drawing/2014/main" id="{18E4BDAC-9DD5-4DCD-A193-AFEDCED73D1C}"/>
              </a:ext>
            </a:extLst>
          </p:cNvPr>
          <p:cNvCxnSpPr>
            <a:cxnSpLocks/>
          </p:cNvCxnSpPr>
          <p:nvPr/>
        </p:nvCxnSpPr>
        <p:spPr>
          <a:xfrm flipH="1">
            <a:off x="3960175" y="3969881"/>
            <a:ext cx="1563004" cy="866781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E59BB92-C8E9-4B5C-A894-139B6A9E07DF}"/>
              </a:ext>
            </a:extLst>
          </p:cNvPr>
          <p:cNvCxnSpPr>
            <a:cxnSpLocks/>
          </p:cNvCxnSpPr>
          <p:nvPr/>
        </p:nvCxnSpPr>
        <p:spPr>
          <a:xfrm flipH="1" flipV="1">
            <a:off x="2095973" y="2392757"/>
            <a:ext cx="1605822" cy="30881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="" xmlns:a16="http://schemas.microsoft.com/office/drawing/2014/main" id="{BC3C164E-15F4-43E6-B843-E154DC322AE6}"/>
              </a:ext>
            </a:extLst>
          </p:cNvPr>
          <p:cNvCxnSpPr>
            <a:cxnSpLocks/>
          </p:cNvCxnSpPr>
          <p:nvPr/>
        </p:nvCxnSpPr>
        <p:spPr>
          <a:xfrm flipH="1" flipV="1">
            <a:off x="2742926" y="1545371"/>
            <a:ext cx="923543" cy="1156202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="" xmlns:a16="http://schemas.microsoft.com/office/drawing/2014/main" id="{44FA87EB-1CC2-4964-8C1F-B23E40CA872F}"/>
              </a:ext>
            </a:extLst>
          </p:cNvPr>
          <p:cNvCxnSpPr>
            <a:cxnSpLocks/>
          </p:cNvCxnSpPr>
          <p:nvPr/>
        </p:nvCxnSpPr>
        <p:spPr>
          <a:xfrm flipH="1">
            <a:off x="1164571" y="2726876"/>
            <a:ext cx="2489409" cy="23812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="" xmlns:a16="http://schemas.microsoft.com/office/drawing/2014/main" id="{9C457183-75D3-4026-80A2-E65CFCA88CA7}"/>
              </a:ext>
            </a:extLst>
          </p:cNvPr>
          <p:cNvCxnSpPr>
            <a:cxnSpLocks/>
          </p:cNvCxnSpPr>
          <p:nvPr/>
        </p:nvCxnSpPr>
        <p:spPr>
          <a:xfrm flipH="1">
            <a:off x="2416652" y="2700230"/>
            <a:ext cx="1317108" cy="82913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619598BC-6855-4655-A869-E2504B09D09D}"/>
              </a:ext>
            </a:extLst>
          </p:cNvPr>
          <p:cNvCxnSpPr>
            <a:cxnSpLocks/>
          </p:cNvCxnSpPr>
          <p:nvPr/>
        </p:nvCxnSpPr>
        <p:spPr>
          <a:xfrm flipH="1" flipV="1">
            <a:off x="1240772" y="4830411"/>
            <a:ext cx="2626338" cy="10863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="" xmlns:a16="http://schemas.microsoft.com/office/drawing/2014/main" id="{0CD870F2-E07B-45CE-8987-DD400AA1D48C}"/>
              </a:ext>
            </a:extLst>
          </p:cNvPr>
          <p:cNvCxnSpPr>
            <a:cxnSpLocks/>
          </p:cNvCxnSpPr>
          <p:nvPr/>
        </p:nvCxnSpPr>
        <p:spPr>
          <a:xfrm flipH="1">
            <a:off x="2449256" y="4939046"/>
            <a:ext cx="1397298" cy="735809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="" xmlns:a16="http://schemas.microsoft.com/office/drawing/2014/main" id="{82339AC0-D57C-436D-9CB8-80FE5A01C2CC}"/>
              </a:ext>
            </a:extLst>
          </p:cNvPr>
          <p:cNvCxnSpPr>
            <a:cxnSpLocks/>
          </p:cNvCxnSpPr>
          <p:nvPr/>
        </p:nvCxnSpPr>
        <p:spPr>
          <a:xfrm flipH="1">
            <a:off x="8616714" y="1143192"/>
            <a:ext cx="1233195" cy="644277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="" xmlns:a16="http://schemas.microsoft.com/office/drawing/2014/main" id="{1334A301-047C-4F09-9A57-482F3C7E7F45}"/>
              </a:ext>
            </a:extLst>
          </p:cNvPr>
          <p:cNvCxnSpPr/>
          <p:nvPr/>
        </p:nvCxnSpPr>
        <p:spPr>
          <a:xfrm flipH="1" flipV="1">
            <a:off x="3730369" y="2730969"/>
            <a:ext cx="1616879" cy="64769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ipse 47">
            <a:extLst>
              <a:ext uri="{FF2B5EF4-FFF2-40B4-BE49-F238E27FC236}">
                <a16:creationId xmlns="" xmlns:a16="http://schemas.microsoft.com/office/drawing/2014/main" id="{C4B94A55-8145-453A-BA02-76B87562656F}"/>
              </a:ext>
            </a:extLst>
          </p:cNvPr>
          <p:cNvSpPr/>
          <p:nvPr/>
        </p:nvSpPr>
        <p:spPr>
          <a:xfrm>
            <a:off x="4712650" y="2307774"/>
            <a:ext cx="2695575" cy="269557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9" name="Elipse 48">
            <a:extLst>
              <a:ext uri="{FF2B5EF4-FFF2-40B4-BE49-F238E27FC236}">
                <a16:creationId xmlns="" xmlns:a16="http://schemas.microsoft.com/office/drawing/2014/main" id="{AD5C39E3-E8DA-405D-9C9D-D4C251E57761}"/>
              </a:ext>
            </a:extLst>
          </p:cNvPr>
          <p:cNvSpPr/>
          <p:nvPr/>
        </p:nvSpPr>
        <p:spPr>
          <a:xfrm>
            <a:off x="2938609" y="1936296"/>
            <a:ext cx="1438275" cy="143827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0" name="Elipse 49">
            <a:extLst>
              <a:ext uri="{FF2B5EF4-FFF2-40B4-BE49-F238E27FC236}">
                <a16:creationId xmlns="" xmlns:a16="http://schemas.microsoft.com/office/drawing/2014/main" id="{78EB1981-E30B-47A3-B355-B1BDE78432D9}"/>
              </a:ext>
            </a:extLst>
          </p:cNvPr>
          <p:cNvSpPr/>
          <p:nvPr/>
        </p:nvSpPr>
        <p:spPr>
          <a:xfrm>
            <a:off x="3141025" y="4117525"/>
            <a:ext cx="1438275" cy="143827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1" name="Elipse 50">
            <a:extLst>
              <a:ext uri="{FF2B5EF4-FFF2-40B4-BE49-F238E27FC236}">
                <a16:creationId xmlns="" xmlns:a16="http://schemas.microsoft.com/office/drawing/2014/main" id="{C5C5B01B-39BD-45C9-8718-075401F6BE41}"/>
              </a:ext>
            </a:extLst>
          </p:cNvPr>
          <p:cNvSpPr/>
          <p:nvPr/>
        </p:nvSpPr>
        <p:spPr>
          <a:xfrm>
            <a:off x="7978541" y="1088573"/>
            <a:ext cx="1438275" cy="143827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2" name="Elipse 51">
            <a:extLst>
              <a:ext uri="{FF2B5EF4-FFF2-40B4-BE49-F238E27FC236}">
                <a16:creationId xmlns="" xmlns:a16="http://schemas.microsoft.com/office/drawing/2014/main" id="{AFCE17D4-3219-4692-B509-A06E5E556FDE}"/>
              </a:ext>
            </a:extLst>
          </p:cNvPr>
          <p:cNvSpPr/>
          <p:nvPr/>
        </p:nvSpPr>
        <p:spPr>
          <a:xfrm>
            <a:off x="5950901" y="617086"/>
            <a:ext cx="1438275" cy="143827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3" name="Elipse 52">
            <a:extLst>
              <a:ext uri="{FF2B5EF4-FFF2-40B4-BE49-F238E27FC236}">
                <a16:creationId xmlns="" xmlns:a16="http://schemas.microsoft.com/office/drawing/2014/main" id="{E6261928-3554-4D07-B7E5-A8FF57A88DF2}"/>
              </a:ext>
            </a:extLst>
          </p:cNvPr>
          <p:cNvSpPr/>
          <p:nvPr/>
        </p:nvSpPr>
        <p:spPr>
          <a:xfrm>
            <a:off x="8698864" y="2936423"/>
            <a:ext cx="1438275" cy="143827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Elipse 53">
            <a:extLst>
              <a:ext uri="{FF2B5EF4-FFF2-40B4-BE49-F238E27FC236}">
                <a16:creationId xmlns="" xmlns:a16="http://schemas.microsoft.com/office/drawing/2014/main" id="{9ACDF453-1DE3-40A0-B70C-4AE14C06083E}"/>
              </a:ext>
            </a:extLst>
          </p:cNvPr>
          <p:cNvSpPr/>
          <p:nvPr/>
        </p:nvSpPr>
        <p:spPr>
          <a:xfrm>
            <a:off x="7541575" y="4374698"/>
            <a:ext cx="1438275" cy="143827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5" name="Elipse 54">
            <a:extLst>
              <a:ext uri="{FF2B5EF4-FFF2-40B4-BE49-F238E27FC236}">
                <a16:creationId xmlns="" xmlns:a16="http://schemas.microsoft.com/office/drawing/2014/main" id="{33F01E3C-071B-4CC8-AC62-B8E1E977F336}"/>
              </a:ext>
            </a:extLst>
          </p:cNvPr>
          <p:cNvSpPr/>
          <p:nvPr/>
        </p:nvSpPr>
        <p:spPr>
          <a:xfrm>
            <a:off x="769294" y="4274687"/>
            <a:ext cx="1123950" cy="112395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6" name="Elipse 55">
            <a:extLst>
              <a:ext uri="{FF2B5EF4-FFF2-40B4-BE49-F238E27FC236}">
                <a16:creationId xmlns="" xmlns:a16="http://schemas.microsoft.com/office/drawing/2014/main" id="{484CBDC8-5056-44E2-BBB9-D4EAEA4C9E2B}"/>
              </a:ext>
            </a:extLst>
          </p:cNvPr>
          <p:cNvSpPr/>
          <p:nvPr/>
        </p:nvSpPr>
        <p:spPr>
          <a:xfrm>
            <a:off x="1798157" y="5074783"/>
            <a:ext cx="1123950" cy="112395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7" name="Elipse 56">
            <a:extLst>
              <a:ext uri="{FF2B5EF4-FFF2-40B4-BE49-F238E27FC236}">
                <a16:creationId xmlns="" xmlns:a16="http://schemas.microsoft.com/office/drawing/2014/main" id="{884ED924-3C84-4EE9-BFD7-F3C2BFC26A69}"/>
              </a:ext>
            </a:extLst>
          </p:cNvPr>
          <p:cNvSpPr/>
          <p:nvPr/>
        </p:nvSpPr>
        <p:spPr>
          <a:xfrm>
            <a:off x="1675956" y="3315047"/>
            <a:ext cx="819150" cy="81915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Elipse 57">
            <a:extLst>
              <a:ext uri="{FF2B5EF4-FFF2-40B4-BE49-F238E27FC236}">
                <a16:creationId xmlns="" xmlns:a16="http://schemas.microsoft.com/office/drawing/2014/main" id="{C4ACFDE0-CC79-4D94-A7E9-40993E12D9DF}"/>
              </a:ext>
            </a:extLst>
          </p:cNvPr>
          <p:cNvSpPr/>
          <p:nvPr/>
        </p:nvSpPr>
        <p:spPr>
          <a:xfrm>
            <a:off x="831197" y="2555421"/>
            <a:ext cx="819150" cy="81915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9" name="Elipse 58">
            <a:extLst>
              <a:ext uri="{FF2B5EF4-FFF2-40B4-BE49-F238E27FC236}">
                <a16:creationId xmlns="" xmlns:a16="http://schemas.microsoft.com/office/drawing/2014/main" id="{8E8B8CAA-7C1F-4AE7-94D8-1EC7CADD4D76}"/>
              </a:ext>
            </a:extLst>
          </p:cNvPr>
          <p:cNvSpPr/>
          <p:nvPr/>
        </p:nvSpPr>
        <p:spPr>
          <a:xfrm>
            <a:off x="1675956" y="1881079"/>
            <a:ext cx="819150" cy="81915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0" name="Elipse 59">
            <a:extLst>
              <a:ext uri="{FF2B5EF4-FFF2-40B4-BE49-F238E27FC236}">
                <a16:creationId xmlns="" xmlns:a16="http://schemas.microsoft.com/office/drawing/2014/main" id="{AD865408-0B9E-456B-8344-6715B2751BB8}"/>
              </a:ext>
            </a:extLst>
          </p:cNvPr>
          <p:cNvSpPr/>
          <p:nvPr/>
        </p:nvSpPr>
        <p:spPr>
          <a:xfrm>
            <a:off x="2274405" y="1062829"/>
            <a:ext cx="819150" cy="81915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1" name="Elipse 60">
            <a:extLst>
              <a:ext uri="{FF2B5EF4-FFF2-40B4-BE49-F238E27FC236}">
                <a16:creationId xmlns="" xmlns:a16="http://schemas.microsoft.com/office/drawing/2014/main" id="{6CC0A587-E14E-4BEE-AB9A-F2E3A077CA2D}"/>
              </a:ext>
            </a:extLst>
          </p:cNvPr>
          <p:cNvSpPr/>
          <p:nvPr/>
        </p:nvSpPr>
        <p:spPr>
          <a:xfrm>
            <a:off x="9742673" y="517073"/>
            <a:ext cx="819150" cy="81915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2" name="Elipse 61">
            <a:extLst>
              <a:ext uri="{FF2B5EF4-FFF2-40B4-BE49-F238E27FC236}">
                <a16:creationId xmlns="" xmlns:a16="http://schemas.microsoft.com/office/drawing/2014/main" id="{7D45D49F-8CC1-4F00-93FA-ADA54FDC48C2}"/>
              </a:ext>
            </a:extLst>
          </p:cNvPr>
          <p:cNvSpPr/>
          <p:nvPr/>
        </p:nvSpPr>
        <p:spPr>
          <a:xfrm>
            <a:off x="10993489" y="1037826"/>
            <a:ext cx="819150" cy="81915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3" name="Elipse 62">
            <a:extLst>
              <a:ext uri="{FF2B5EF4-FFF2-40B4-BE49-F238E27FC236}">
                <a16:creationId xmlns="" xmlns:a16="http://schemas.microsoft.com/office/drawing/2014/main" id="{23A475D3-4B9D-4B3C-BC5E-02E96F5408E9}"/>
              </a:ext>
            </a:extLst>
          </p:cNvPr>
          <p:cNvSpPr/>
          <p:nvPr/>
        </p:nvSpPr>
        <p:spPr>
          <a:xfrm>
            <a:off x="10006181" y="1922008"/>
            <a:ext cx="819150" cy="81915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4" name="CuadroTexto 63">
            <a:extLst>
              <a:ext uri="{FF2B5EF4-FFF2-40B4-BE49-F238E27FC236}">
                <a16:creationId xmlns="" xmlns:a16="http://schemas.microsoft.com/office/drawing/2014/main" id="{A3E9D0AD-9ECA-4F6B-AD65-9DB533513F22}"/>
              </a:ext>
            </a:extLst>
          </p:cNvPr>
          <p:cNvSpPr txBox="1"/>
          <p:nvPr/>
        </p:nvSpPr>
        <p:spPr>
          <a:xfrm>
            <a:off x="5128187" y="2652357"/>
            <a:ext cx="186184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Integral del Cambio Climático</a:t>
            </a:r>
          </a:p>
          <a:p>
            <a:pPr algn="ctr"/>
            <a:r>
              <a:rPr lang="es-PE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(LMCC)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="" xmlns:a16="http://schemas.microsoft.com/office/drawing/2014/main" id="{58FED126-645B-4741-AB4C-D3A4E22CD351}"/>
              </a:ext>
            </a:extLst>
          </p:cNvPr>
          <p:cNvSpPr txBox="1"/>
          <p:nvPr/>
        </p:nvSpPr>
        <p:spPr>
          <a:xfrm>
            <a:off x="3051672" y="2354635"/>
            <a:ext cx="1231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</a:t>
            </a:r>
          </a:p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="" xmlns:a16="http://schemas.microsoft.com/office/drawing/2014/main" id="{6864D5E9-E4CF-464A-B3C9-98EAD5151B0E}"/>
              </a:ext>
            </a:extLst>
          </p:cNvPr>
          <p:cNvSpPr txBox="1"/>
          <p:nvPr/>
        </p:nvSpPr>
        <p:spPr>
          <a:xfrm>
            <a:off x="3192794" y="4679508"/>
            <a:ext cx="1349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Instrumentos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="" xmlns:a16="http://schemas.microsoft.com/office/drawing/2014/main" id="{83EC93EF-179C-44A0-A947-DD69E54940D8}"/>
              </a:ext>
            </a:extLst>
          </p:cNvPr>
          <p:cNvSpPr txBox="1"/>
          <p:nvPr/>
        </p:nvSpPr>
        <p:spPr>
          <a:xfrm>
            <a:off x="7637414" y="4701247"/>
            <a:ext cx="1231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Educación</a:t>
            </a:r>
          </a:p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Ciencia</a:t>
            </a:r>
          </a:p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Tecnología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="" xmlns:a16="http://schemas.microsoft.com/office/drawing/2014/main" id="{79253310-DA8B-4C24-B14C-67A9E53F8F70}"/>
              </a:ext>
            </a:extLst>
          </p:cNvPr>
          <p:cNvSpPr txBox="1"/>
          <p:nvPr/>
        </p:nvSpPr>
        <p:spPr>
          <a:xfrm>
            <a:off x="8800865" y="3111117"/>
            <a:ext cx="1231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</a:t>
            </a:r>
          </a:p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</a:p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 y Mitigación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="" xmlns:a16="http://schemas.microsoft.com/office/drawing/2014/main" id="{798BD7AA-07C9-45BE-BCBD-B62C5C11CDAC}"/>
              </a:ext>
            </a:extLst>
          </p:cNvPr>
          <p:cNvSpPr txBox="1"/>
          <p:nvPr/>
        </p:nvSpPr>
        <p:spPr>
          <a:xfrm>
            <a:off x="8076793" y="1507673"/>
            <a:ext cx="1231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NDC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="" xmlns:a16="http://schemas.microsoft.com/office/drawing/2014/main" id="{5C74D66F-1D93-4068-AB50-2CA6497A48A3}"/>
              </a:ext>
            </a:extLst>
          </p:cNvPr>
          <p:cNvSpPr txBox="1"/>
          <p:nvPr/>
        </p:nvSpPr>
        <p:spPr>
          <a:xfrm>
            <a:off x="1697028" y="5451903"/>
            <a:ext cx="13496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Planificación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="" xmlns:a16="http://schemas.microsoft.com/office/drawing/2014/main" id="{4F78A0A3-2D6F-4F67-984E-70FC3E496947}"/>
              </a:ext>
            </a:extLst>
          </p:cNvPr>
          <p:cNvSpPr txBox="1"/>
          <p:nvPr/>
        </p:nvSpPr>
        <p:spPr>
          <a:xfrm>
            <a:off x="659895" y="4570854"/>
            <a:ext cx="1349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Presupuesto</a:t>
            </a:r>
          </a:p>
          <a:p>
            <a:pPr algn="ctr"/>
            <a:r>
              <a:rPr lang="es-PE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inversión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="" xmlns:a16="http://schemas.microsoft.com/office/drawing/2014/main" id="{5C4A817C-5309-4223-BB34-A9D9799393B3}"/>
              </a:ext>
            </a:extLst>
          </p:cNvPr>
          <p:cNvSpPr txBox="1"/>
          <p:nvPr/>
        </p:nvSpPr>
        <p:spPr>
          <a:xfrm>
            <a:off x="1421897" y="3513541"/>
            <a:ext cx="134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</a:t>
            </a:r>
          </a:p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="" xmlns:a16="http://schemas.microsoft.com/office/drawing/2014/main" id="{785E23C4-5BB8-457E-8AF8-A8865EA0B57D}"/>
              </a:ext>
            </a:extLst>
          </p:cNvPr>
          <p:cNvSpPr txBox="1"/>
          <p:nvPr/>
        </p:nvSpPr>
        <p:spPr>
          <a:xfrm>
            <a:off x="2014154" y="1303626"/>
            <a:ext cx="1349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Gobiernos locales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="" xmlns:a16="http://schemas.microsoft.com/office/drawing/2014/main" id="{B18164B2-AE09-42FB-8162-95AA07924D1B}"/>
              </a:ext>
            </a:extLst>
          </p:cNvPr>
          <p:cNvSpPr txBox="1"/>
          <p:nvPr/>
        </p:nvSpPr>
        <p:spPr>
          <a:xfrm>
            <a:off x="564825" y="2703111"/>
            <a:ext cx="1349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</a:t>
            </a:r>
          </a:p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</a:t>
            </a:r>
          </a:p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="" xmlns:a16="http://schemas.microsoft.com/office/drawing/2014/main" id="{8DC0A437-96A8-41F8-8706-10492BE5CCAA}"/>
              </a:ext>
            </a:extLst>
          </p:cNvPr>
          <p:cNvSpPr txBox="1"/>
          <p:nvPr/>
        </p:nvSpPr>
        <p:spPr>
          <a:xfrm>
            <a:off x="9461261" y="823840"/>
            <a:ext cx="1349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NDC ACC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="" xmlns:a16="http://schemas.microsoft.com/office/drawing/2014/main" id="{8CE6DD2B-A0D8-47E7-91F1-E319949D3372}"/>
              </a:ext>
            </a:extLst>
          </p:cNvPr>
          <p:cNvSpPr txBox="1"/>
          <p:nvPr/>
        </p:nvSpPr>
        <p:spPr>
          <a:xfrm>
            <a:off x="10718781" y="1327972"/>
            <a:ext cx="1349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NDC MIT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="" xmlns:a16="http://schemas.microsoft.com/office/drawing/2014/main" id="{0C0BB726-62B3-4321-BCD3-B9D0953FF961}"/>
              </a:ext>
            </a:extLst>
          </p:cNvPr>
          <p:cNvSpPr txBox="1"/>
          <p:nvPr/>
        </p:nvSpPr>
        <p:spPr>
          <a:xfrm>
            <a:off x="9741542" y="2123642"/>
            <a:ext cx="134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</a:t>
            </a:r>
          </a:p>
          <a:p>
            <a:pPr algn="ctr"/>
            <a:r>
              <a:rPr lang="es-PE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ciamiento</a:t>
            </a:r>
            <a:endParaRPr lang="es-PE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="" xmlns:a16="http://schemas.microsoft.com/office/drawing/2014/main" id="{6567CB0A-22DB-44A6-A7DD-73FBE15E192B}"/>
              </a:ext>
            </a:extLst>
          </p:cNvPr>
          <p:cNvSpPr txBox="1"/>
          <p:nvPr/>
        </p:nvSpPr>
        <p:spPr>
          <a:xfrm>
            <a:off x="5943767" y="797919"/>
            <a:ext cx="1463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Acceso a la información y participación ciudadana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="" xmlns:a16="http://schemas.microsoft.com/office/drawing/2014/main" id="{785E23C4-5BB8-457E-8AF8-A8865EA0B57D}"/>
              </a:ext>
            </a:extLst>
          </p:cNvPr>
          <p:cNvSpPr txBox="1"/>
          <p:nvPr/>
        </p:nvSpPr>
        <p:spPr>
          <a:xfrm>
            <a:off x="1417998" y="2006897"/>
            <a:ext cx="1349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Gobiernos regionales</a:t>
            </a:r>
          </a:p>
        </p:txBody>
      </p:sp>
    </p:spTree>
    <p:extLst>
      <p:ext uri="{BB962C8B-B14F-4D97-AF65-F5344CB8AC3E}">
        <p14:creationId xmlns:p14="http://schemas.microsoft.com/office/powerpoint/2010/main" val="3319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9;p31">
            <a:extLst>
              <a:ext uri="{FF2B5EF4-FFF2-40B4-BE49-F238E27FC236}">
                <a16:creationId xmlns="" xmlns:a16="http://schemas.microsoft.com/office/drawing/2014/main" id="{09B63952-D755-4860-A2DE-56F461407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7329"/>
            <a:ext cx="12192000" cy="8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514350" indent="-5143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s-MX" altLang="es-PE" sz="4000" b="1" dirty="0">
                <a:latin typeface="Calibri" panose="020F0502020204030204" pitchFamily="34" charset="0"/>
                <a:cs typeface="Calibri" panose="020F0502020204030204" pitchFamily="34" charset="0"/>
              </a:rPr>
              <a:t>¿Qué es la Gestión Integral del Cambio Climático?</a:t>
            </a:r>
          </a:p>
        </p:txBody>
      </p:sp>
    </p:spTree>
    <p:extLst>
      <p:ext uri="{BB962C8B-B14F-4D97-AF65-F5344CB8AC3E}">
        <p14:creationId xmlns:p14="http://schemas.microsoft.com/office/powerpoint/2010/main" val="372179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2C1E7029-1BB6-4099-BE0B-D482317B5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9" r="18755"/>
          <a:stretch/>
        </p:blipFill>
        <p:spPr>
          <a:xfrm>
            <a:off x="-1" y="0"/>
            <a:ext cx="5264844" cy="6858000"/>
          </a:xfrm>
          <a:prstGeom prst="rect">
            <a:avLst/>
          </a:prstGeom>
        </p:spPr>
      </p:pic>
      <p:sp>
        <p:nvSpPr>
          <p:cNvPr id="8" name="CuadroTexto 17">
            <a:extLst>
              <a:ext uri="{FF2B5EF4-FFF2-40B4-BE49-F238E27FC236}">
                <a16:creationId xmlns="" xmlns:a16="http://schemas.microsoft.com/office/drawing/2014/main" id="{8788839A-5C73-4982-8A67-431BACD12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28" y="263512"/>
            <a:ext cx="11419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s-ES" altLang="en-US" sz="3200" b="1" dirty="0"/>
              <a:t>Gestión Integral del Cambio Climático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="" xmlns:a16="http://schemas.microsoft.com/office/drawing/2014/main" id="{F1C45F3A-AF4B-4393-B4AE-24E625BFAF1B}"/>
              </a:ext>
            </a:extLst>
          </p:cNvPr>
          <p:cNvSpPr/>
          <p:nvPr/>
        </p:nvSpPr>
        <p:spPr>
          <a:xfrm flipH="1">
            <a:off x="4270874" y="1709300"/>
            <a:ext cx="5122999" cy="1310606"/>
          </a:xfrm>
          <a:prstGeom prst="rect">
            <a:avLst/>
          </a:prstGeom>
          <a:solidFill>
            <a:srgbClr val="8DC44E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Incorporar acciones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hacer frente al cambio climático en el proceso de desarrollo del país.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="" xmlns:a16="http://schemas.microsoft.com/office/drawing/2014/main" id="{3A084536-DA1B-4A35-A543-7DF944BA7A4A}"/>
              </a:ext>
            </a:extLst>
          </p:cNvPr>
          <p:cNvSpPr/>
          <p:nvPr/>
        </p:nvSpPr>
        <p:spPr>
          <a:xfrm flipH="1">
            <a:off x="4270873" y="4523116"/>
            <a:ext cx="7082091" cy="1416806"/>
          </a:xfrm>
          <a:prstGeom prst="rect">
            <a:avLst/>
          </a:prstGeom>
          <a:solidFill>
            <a:srgbClr val="07A8B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800" b="1" kern="0" dirty="0">
                <a:solidFill>
                  <a:prstClr val="white"/>
                </a:solidFill>
                <a:latin typeface="Calibri" panose="020F0502020204030204"/>
              </a:rPr>
              <a:t>La </a:t>
            </a:r>
            <a:r>
              <a:rPr kumimoji="0" lang="es-P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Marco sobre Cambio Climático y su Reglamento contribuyen a este proceso</a:t>
            </a:r>
            <a:endParaRPr kumimoji="0" lang="es-MX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="" xmlns:a16="http://schemas.microsoft.com/office/drawing/2014/main" id="{69766626-7CAD-4211-AA64-BCF52C1FE989}"/>
              </a:ext>
            </a:extLst>
          </p:cNvPr>
          <p:cNvSpPr/>
          <p:nvPr/>
        </p:nvSpPr>
        <p:spPr>
          <a:xfrm flipH="1">
            <a:off x="4270874" y="3107849"/>
            <a:ext cx="6097976" cy="1310606"/>
          </a:xfrm>
          <a:prstGeom prst="rect">
            <a:avLst/>
          </a:prstGeom>
          <a:solidFill>
            <a:srgbClr val="3881BF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políticas públicas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se ejecutan con la participación desde los diferentes niveles, sectores y actores.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9A20EED-BF2B-498C-BDAD-CBA8D02077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9DF72CC-7953-4CBB-B6EE-EDE0D0C85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875" y="1106691"/>
            <a:ext cx="2723483" cy="374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9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9;p31">
            <a:extLst>
              <a:ext uri="{FF2B5EF4-FFF2-40B4-BE49-F238E27FC236}">
                <a16:creationId xmlns="" xmlns:a16="http://schemas.microsoft.com/office/drawing/2014/main" id="{09B63952-D755-4860-A2DE-56F461407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7466"/>
            <a:ext cx="12192000" cy="8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514350" indent="-5143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s-MX" altLang="es-PE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Reglamento de la Ley Marco sobre </a:t>
            </a:r>
          </a:p>
          <a:p>
            <a:pPr marL="0" indent="0" algn="ctr" eaLnBrk="1" hangingPunct="1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s-MX" altLang="es-PE" sz="4000" b="1" dirty="0">
                <a:latin typeface="Calibri" panose="020F0502020204030204" pitchFamily="34" charset="0"/>
                <a:cs typeface="Calibri" panose="020F0502020204030204" pitchFamily="34" charset="0"/>
              </a:rPr>
              <a:t>Cambio Climático</a:t>
            </a:r>
          </a:p>
        </p:txBody>
      </p:sp>
    </p:spTree>
    <p:extLst>
      <p:ext uri="{BB962C8B-B14F-4D97-AF65-F5344CB8AC3E}">
        <p14:creationId xmlns:p14="http://schemas.microsoft.com/office/powerpoint/2010/main" val="3327231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cheurón 1">
            <a:extLst>
              <a:ext uri="{FF2B5EF4-FFF2-40B4-BE49-F238E27FC236}">
                <a16:creationId xmlns="" xmlns:a16="http://schemas.microsoft.com/office/drawing/2014/main" id="{9A232453-06A2-4992-9C58-82CD28A239A8}"/>
              </a:ext>
            </a:extLst>
          </p:cNvPr>
          <p:cNvSpPr/>
          <p:nvPr/>
        </p:nvSpPr>
        <p:spPr>
          <a:xfrm>
            <a:off x="824082" y="2783133"/>
            <a:ext cx="2255577" cy="512847"/>
          </a:xfrm>
          <a:prstGeom prst="chevron">
            <a:avLst/>
          </a:prstGeom>
          <a:solidFill>
            <a:srgbClr val="388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bg1"/>
                </a:solidFill>
              </a:rPr>
              <a:t>Mayo 2018</a:t>
            </a:r>
          </a:p>
        </p:txBody>
      </p:sp>
      <p:sp>
        <p:nvSpPr>
          <p:cNvPr id="3" name="Flecha: cheurón 2">
            <a:extLst>
              <a:ext uri="{FF2B5EF4-FFF2-40B4-BE49-F238E27FC236}">
                <a16:creationId xmlns="" xmlns:a16="http://schemas.microsoft.com/office/drawing/2014/main" id="{CC5C772E-A1F8-473E-9FDB-72E5C9CF7A23}"/>
              </a:ext>
            </a:extLst>
          </p:cNvPr>
          <p:cNvSpPr/>
          <p:nvPr/>
        </p:nvSpPr>
        <p:spPr>
          <a:xfrm>
            <a:off x="2937043" y="2783133"/>
            <a:ext cx="2255577" cy="512847"/>
          </a:xfrm>
          <a:prstGeom prst="chevron">
            <a:avLst/>
          </a:prstGeom>
          <a:solidFill>
            <a:srgbClr val="388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</a:rPr>
              <a:t>Julio 2018</a:t>
            </a:r>
          </a:p>
        </p:txBody>
      </p:sp>
      <p:sp>
        <p:nvSpPr>
          <p:cNvPr id="4" name="Flecha: cheurón 3">
            <a:extLst>
              <a:ext uri="{FF2B5EF4-FFF2-40B4-BE49-F238E27FC236}">
                <a16:creationId xmlns="" xmlns:a16="http://schemas.microsoft.com/office/drawing/2014/main" id="{9F0F2378-9062-4816-B68C-DBC4B9B9FD13}"/>
              </a:ext>
            </a:extLst>
          </p:cNvPr>
          <p:cNvSpPr/>
          <p:nvPr/>
        </p:nvSpPr>
        <p:spPr>
          <a:xfrm>
            <a:off x="5050004" y="2783133"/>
            <a:ext cx="2255577" cy="512847"/>
          </a:xfrm>
          <a:prstGeom prst="chevron">
            <a:avLst/>
          </a:prstGeom>
          <a:solidFill>
            <a:srgbClr val="388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</a:rPr>
              <a:t>Octubre 2018</a:t>
            </a:r>
          </a:p>
        </p:txBody>
      </p:sp>
      <p:sp>
        <p:nvSpPr>
          <p:cNvPr id="5" name="Flecha: cheurón 4">
            <a:extLst>
              <a:ext uri="{FF2B5EF4-FFF2-40B4-BE49-F238E27FC236}">
                <a16:creationId xmlns="" xmlns:a16="http://schemas.microsoft.com/office/drawing/2014/main" id="{2FDA9117-EDB4-4470-AB17-B135B8671F65}"/>
              </a:ext>
            </a:extLst>
          </p:cNvPr>
          <p:cNvSpPr/>
          <p:nvPr/>
        </p:nvSpPr>
        <p:spPr>
          <a:xfrm>
            <a:off x="7154338" y="2783133"/>
            <a:ext cx="2284656" cy="512847"/>
          </a:xfrm>
          <a:prstGeom prst="chevron">
            <a:avLst/>
          </a:prstGeom>
          <a:solidFill>
            <a:srgbClr val="388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</a:rPr>
              <a:t>Noviembre 2018</a:t>
            </a:r>
          </a:p>
        </p:txBody>
      </p:sp>
      <p:sp>
        <p:nvSpPr>
          <p:cNvPr id="6" name="Flecha: cheurón 5">
            <a:extLst>
              <a:ext uri="{FF2B5EF4-FFF2-40B4-BE49-F238E27FC236}">
                <a16:creationId xmlns="" xmlns:a16="http://schemas.microsoft.com/office/drawing/2014/main" id="{8BBB6B08-E636-4C76-87F7-DAE79310499F}"/>
              </a:ext>
            </a:extLst>
          </p:cNvPr>
          <p:cNvSpPr/>
          <p:nvPr/>
        </p:nvSpPr>
        <p:spPr>
          <a:xfrm>
            <a:off x="9275924" y="2783133"/>
            <a:ext cx="2255577" cy="512847"/>
          </a:xfrm>
          <a:prstGeom prst="chevron">
            <a:avLst/>
          </a:prstGeom>
          <a:solidFill>
            <a:srgbClr val="388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</a:rPr>
              <a:t>Diciembre 2019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958A344-6683-4D48-8094-D9CB34B8770D}"/>
              </a:ext>
            </a:extLst>
          </p:cNvPr>
          <p:cNvSpPr/>
          <p:nvPr/>
        </p:nvSpPr>
        <p:spPr>
          <a:xfrm>
            <a:off x="1155013" y="3465684"/>
            <a:ext cx="15937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500" b="1" dirty="0"/>
              <a:t>Elaboración del documento cero con la intervención de los </a:t>
            </a:r>
            <a:r>
              <a:rPr lang="es-PE" sz="1500" b="1" dirty="0">
                <a:solidFill>
                  <a:srgbClr val="3881BF"/>
                </a:solidFill>
              </a:rPr>
              <a:t>18 sectores </a:t>
            </a:r>
            <a:r>
              <a:rPr lang="es-PE" sz="1500" b="1" dirty="0"/>
              <a:t>involucrados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57BF38BE-2C07-41D8-874E-EEBA94DF562E}"/>
              </a:ext>
            </a:extLst>
          </p:cNvPr>
          <p:cNvSpPr/>
          <p:nvPr/>
        </p:nvSpPr>
        <p:spPr>
          <a:xfrm>
            <a:off x="3153468" y="3465684"/>
            <a:ext cx="15937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500" b="1" dirty="0"/>
              <a:t>Proceso participativo con más de </a:t>
            </a:r>
            <a:r>
              <a:rPr lang="es-PE" sz="1500" b="1" dirty="0">
                <a:solidFill>
                  <a:srgbClr val="3881BF"/>
                </a:solidFill>
              </a:rPr>
              <a:t>2 200 </a:t>
            </a:r>
            <a:r>
              <a:rPr lang="es-PE" sz="1500" b="1" dirty="0"/>
              <a:t>actores de todo el país en </a:t>
            </a:r>
            <a:r>
              <a:rPr lang="es-PE" sz="1500" b="1" dirty="0">
                <a:solidFill>
                  <a:srgbClr val="3881BF"/>
                </a:solidFill>
              </a:rPr>
              <a:t>48 </a:t>
            </a:r>
            <a:r>
              <a:rPr lang="es-PE" sz="1500" b="1" dirty="0"/>
              <a:t>talleres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71D981DD-F38E-4938-89C2-A6C70491BEC8}"/>
              </a:ext>
            </a:extLst>
          </p:cNvPr>
          <p:cNvSpPr/>
          <p:nvPr/>
        </p:nvSpPr>
        <p:spPr>
          <a:xfrm>
            <a:off x="5197543" y="3465684"/>
            <a:ext cx="18086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500" b="1" dirty="0"/>
              <a:t>Consulta pública en la web y devolución de todos los aportes con un </a:t>
            </a:r>
            <a:r>
              <a:rPr lang="es-PE" sz="1500" b="1" dirty="0">
                <a:solidFill>
                  <a:srgbClr val="3881BF"/>
                </a:solidFill>
              </a:rPr>
              <a:t>cronograma de transparencia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D7BE5F58-1C0E-4565-A398-34BFF1BC59D0}"/>
              </a:ext>
            </a:extLst>
          </p:cNvPr>
          <p:cNvSpPr/>
          <p:nvPr/>
        </p:nvSpPr>
        <p:spPr>
          <a:xfrm>
            <a:off x="7305581" y="3465684"/>
            <a:ext cx="1808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500" b="1" dirty="0"/>
              <a:t>Consulta Previa con </a:t>
            </a:r>
            <a:r>
              <a:rPr lang="es-PE" sz="1500" b="1" dirty="0">
                <a:solidFill>
                  <a:srgbClr val="3881BF"/>
                </a:solidFill>
              </a:rPr>
              <a:t>1400 </a:t>
            </a:r>
            <a:r>
              <a:rPr lang="es-PE" sz="1500" b="1" dirty="0"/>
              <a:t>representantes de los Pueblos Indígenas u Originarios con </a:t>
            </a:r>
            <a:r>
              <a:rPr lang="es-PE" sz="1500" b="1" dirty="0">
                <a:solidFill>
                  <a:srgbClr val="3881BF"/>
                </a:solidFill>
              </a:rPr>
              <a:t>152 </a:t>
            </a:r>
            <a:r>
              <a:rPr lang="es-PE" sz="1500" b="1" dirty="0"/>
              <a:t>acuerdos finales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60B66D58-D6AC-453E-9FD1-176D90B87667}"/>
              </a:ext>
            </a:extLst>
          </p:cNvPr>
          <p:cNvSpPr/>
          <p:nvPr/>
        </p:nvSpPr>
        <p:spPr>
          <a:xfrm>
            <a:off x="9275923" y="3465684"/>
            <a:ext cx="22555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500" b="1" dirty="0"/>
              <a:t>Análisis del Impacto Regulatorio </a:t>
            </a:r>
            <a:r>
              <a:rPr lang="es-PE" sz="1500" b="1" dirty="0">
                <a:solidFill>
                  <a:srgbClr val="3881BF"/>
                </a:solidFill>
              </a:rPr>
              <a:t>(RIA),</a:t>
            </a:r>
            <a:r>
              <a:rPr lang="es-PE" sz="1500" b="1" dirty="0"/>
              <a:t> Comisión de Coordinación Viceministerial </a:t>
            </a:r>
            <a:r>
              <a:rPr lang="es-PE" sz="1500" b="1" dirty="0">
                <a:solidFill>
                  <a:srgbClr val="3881BF"/>
                </a:solidFill>
              </a:rPr>
              <a:t>(CCV) </a:t>
            </a:r>
            <a:r>
              <a:rPr lang="es-PE" sz="1500" b="1" dirty="0"/>
              <a:t>y </a:t>
            </a:r>
            <a:r>
              <a:rPr lang="es-PE" sz="1500" b="1" dirty="0">
                <a:solidFill>
                  <a:schemeClr val="accent1">
                    <a:lumMod val="75000"/>
                  </a:schemeClr>
                </a:solidFill>
              </a:rPr>
              <a:t>aprobación</a:t>
            </a:r>
            <a:r>
              <a:rPr lang="es-PE" sz="1500" b="1" dirty="0"/>
              <a:t> </a:t>
            </a:r>
            <a:r>
              <a:rPr lang="es-PE" sz="1500" b="1" dirty="0">
                <a:solidFill>
                  <a:schemeClr val="accent1">
                    <a:lumMod val="75000"/>
                  </a:schemeClr>
                </a:solidFill>
              </a:rPr>
              <a:t>del Reglamento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8CA2E84-88F7-4045-8CEC-53918C201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r="6021"/>
          <a:stretch/>
        </p:blipFill>
        <p:spPr>
          <a:xfrm>
            <a:off x="7564312" y="1403887"/>
            <a:ext cx="1204284" cy="1195172"/>
          </a:xfrm>
          <a:prstGeom prst="ellipse">
            <a:avLst/>
          </a:prstGeom>
          <a:ln w="76200">
            <a:solidFill>
              <a:srgbClr val="76B82A"/>
            </a:solidFill>
          </a:ln>
          <a:effectLst/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9E26F53-1F35-41A8-8130-73038463F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73" y="1403887"/>
            <a:ext cx="1220945" cy="1195172"/>
          </a:xfrm>
          <a:prstGeom prst="ellipse">
            <a:avLst/>
          </a:prstGeom>
          <a:ln w="76200">
            <a:solidFill>
              <a:srgbClr val="76B82A"/>
            </a:solidFill>
          </a:ln>
          <a:effectLst/>
        </p:spPr>
      </p:pic>
      <p:pic>
        <p:nvPicPr>
          <p:cNvPr id="15" name="Picture 2" descr="Resultado de imagen para persona escribiendo en computadora">
            <a:extLst>
              <a:ext uri="{FF2B5EF4-FFF2-40B4-BE49-F238E27FC236}">
                <a16:creationId xmlns="" xmlns:a16="http://schemas.microsoft.com/office/drawing/2014/main" id="{1AD5BEAA-3802-4055-A99E-16DCEFC1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78" y="1406810"/>
            <a:ext cx="1220945" cy="1189326"/>
          </a:xfrm>
          <a:prstGeom prst="ellipse">
            <a:avLst/>
          </a:prstGeom>
          <a:ln w="76200">
            <a:solidFill>
              <a:srgbClr val="76B82A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F8427993-1AA2-4AAC-95D7-C081017629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79" y="1400682"/>
            <a:ext cx="1186818" cy="1201582"/>
          </a:xfrm>
          <a:prstGeom prst="ellipse">
            <a:avLst/>
          </a:prstGeom>
          <a:ln w="76200">
            <a:solidFill>
              <a:srgbClr val="76B82A"/>
            </a:solidFill>
          </a:ln>
          <a:effectLst/>
        </p:spPr>
      </p:pic>
      <p:pic>
        <p:nvPicPr>
          <p:cNvPr id="17" name="Picture 4" descr="Resultado de imagen para ccv viceministros">
            <a:extLst>
              <a:ext uri="{FF2B5EF4-FFF2-40B4-BE49-F238E27FC236}">
                <a16:creationId xmlns="" xmlns:a16="http://schemas.microsoft.com/office/drawing/2014/main" id="{1AC22D61-5A0E-43ED-95BB-163E8812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751" y="1391058"/>
            <a:ext cx="1233870" cy="1220830"/>
          </a:xfrm>
          <a:prstGeom prst="ellipse">
            <a:avLst/>
          </a:prstGeom>
          <a:ln w="76200">
            <a:solidFill>
              <a:srgbClr val="76B82A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3">
            <a:extLst>
              <a:ext uri="{FF2B5EF4-FFF2-40B4-BE49-F238E27FC236}">
                <a16:creationId xmlns="" xmlns:a16="http://schemas.microsoft.com/office/drawing/2014/main" id="{EC12F335-2080-4813-8159-44A65A879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7351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ES" altLang="es-PE" sz="3000" b="1" dirty="0"/>
              <a:t>Proceso participativo de construcción del Reglamento</a:t>
            </a:r>
          </a:p>
        </p:txBody>
      </p:sp>
    </p:spTree>
    <p:extLst>
      <p:ext uri="{BB962C8B-B14F-4D97-AF65-F5344CB8AC3E}">
        <p14:creationId xmlns:p14="http://schemas.microsoft.com/office/powerpoint/2010/main" val="30597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778999A6-AEDE-41F0-9527-04493F544D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"/>
          <a:stretch/>
        </p:blipFill>
        <p:spPr>
          <a:xfrm>
            <a:off x="294014" y="623628"/>
            <a:ext cx="11320272" cy="624552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="" xmlns:a16="http://schemas.microsoft.com/office/drawing/2014/main" id="{1C789AE2-A0C0-4829-910F-B1B127D20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5781" y="4343279"/>
            <a:ext cx="784188" cy="94102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="" xmlns:a16="http://schemas.microsoft.com/office/drawing/2014/main" id="{CE640781-0DDB-45AC-9421-001A77120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1321" y="2447547"/>
            <a:ext cx="803067" cy="7539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="" xmlns:a16="http://schemas.microsoft.com/office/drawing/2014/main" id="{75F0C2F5-A354-48C3-9B6D-72F6C6CAC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3191" y="5415674"/>
            <a:ext cx="988465" cy="78036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="" xmlns:a16="http://schemas.microsoft.com/office/drawing/2014/main" id="{CCD2325B-0444-44AF-9C61-17442A0859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6634" y="3745774"/>
            <a:ext cx="728873" cy="85749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F981B289-29C2-4226-B78E-444D17506129}"/>
              </a:ext>
            </a:extLst>
          </p:cNvPr>
          <p:cNvSpPr/>
          <p:nvPr/>
        </p:nvSpPr>
        <p:spPr>
          <a:xfrm>
            <a:off x="7459299" y="1230013"/>
            <a:ext cx="27863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/>
              <a:t>INSTITUCIONALIDAD: </a:t>
            </a:r>
            <a:r>
              <a:rPr lang="es-CO" sz="1400" dirty="0"/>
              <a:t>Funciones de la Autoridad Nacional en materia de Cambio Climático.</a:t>
            </a:r>
            <a:endParaRPr lang="es-PE" sz="1400" dirty="0"/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827DC324-BC68-4474-AD84-B746CDECC581}"/>
              </a:ext>
            </a:extLst>
          </p:cNvPr>
          <p:cNvSpPr/>
          <p:nvPr/>
        </p:nvSpPr>
        <p:spPr>
          <a:xfrm>
            <a:off x="6930607" y="1050558"/>
            <a:ext cx="69085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5400" b="1" dirty="0">
                <a:solidFill>
                  <a:srgbClr val="7DE314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3664C129-2EA1-4F8A-A9AF-9EFDECB61C4B}"/>
              </a:ext>
            </a:extLst>
          </p:cNvPr>
          <p:cNvSpPr/>
          <p:nvPr/>
        </p:nvSpPr>
        <p:spPr>
          <a:xfrm>
            <a:off x="8665584" y="4174523"/>
            <a:ext cx="27863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/>
              <a:t>AUTORIDAD COMPETENTES: </a:t>
            </a:r>
          </a:p>
          <a:p>
            <a:r>
              <a:rPr lang="es-PE" sz="1400" dirty="0"/>
              <a:t>sectores, gobiernos regionales y gobiernos locales.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0CF0FC91-B471-4EF9-8ABF-3348E7773D12}"/>
              </a:ext>
            </a:extLst>
          </p:cNvPr>
          <p:cNvSpPr/>
          <p:nvPr/>
        </p:nvSpPr>
        <p:spPr>
          <a:xfrm>
            <a:off x="8133058" y="4017670"/>
            <a:ext cx="69085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5400" b="1" dirty="0">
                <a:solidFill>
                  <a:srgbClr val="01CC9B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0F117443-5038-46CA-90D6-0E55AEEEC261}"/>
              </a:ext>
            </a:extLst>
          </p:cNvPr>
          <p:cNvSpPr/>
          <p:nvPr/>
        </p:nvSpPr>
        <p:spPr>
          <a:xfrm>
            <a:off x="8065879" y="6102112"/>
            <a:ext cx="2786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B7FC3"/>
              </a:buClr>
            </a:pPr>
            <a:r>
              <a:rPr lang="es-CO" sz="1400" b="1" dirty="0"/>
              <a:t>EDUCACION E INVESTIGACIÓN EN LOS DIFERENTES NIVELES</a:t>
            </a:r>
            <a:endParaRPr lang="es-P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C976D122-E7BA-41A0-A9D7-031187F67C26}"/>
              </a:ext>
            </a:extLst>
          </p:cNvPr>
          <p:cNvSpPr/>
          <p:nvPr/>
        </p:nvSpPr>
        <p:spPr>
          <a:xfrm>
            <a:off x="7533353" y="5844675"/>
            <a:ext cx="69085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5400" b="1" dirty="0">
                <a:solidFill>
                  <a:srgbClr val="14A0C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FEF2BF6E-0115-4828-90A9-8418F4A441D4}"/>
              </a:ext>
            </a:extLst>
          </p:cNvPr>
          <p:cNvSpPr/>
          <p:nvPr/>
        </p:nvSpPr>
        <p:spPr>
          <a:xfrm>
            <a:off x="2826249" y="4754682"/>
            <a:ext cx="69085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5400" b="1" dirty="0">
                <a:solidFill>
                  <a:srgbClr val="5059AB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EDECBB61-7BB9-4E65-809E-36272AC0147F}"/>
              </a:ext>
            </a:extLst>
          </p:cNvPr>
          <p:cNvSpPr/>
          <p:nvPr/>
        </p:nvSpPr>
        <p:spPr>
          <a:xfrm>
            <a:off x="577714" y="4913187"/>
            <a:ext cx="2406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/>
              <a:t>ELABORACIÓN DE LINEAMIENTOS ESPECIFICOS</a:t>
            </a:r>
            <a:endParaRPr lang="es-PE" sz="1400" dirty="0"/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B6196CFA-A762-4109-BAA1-B6F7FEE8AEFF}"/>
              </a:ext>
            </a:extLst>
          </p:cNvPr>
          <p:cNvSpPr/>
          <p:nvPr/>
        </p:nvSpPr>
        <p:spPr>
          <a:xfrm>
            <a:off x="3280213" y="1478531"/>
            <a:ext cx="69085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5400" b="1" dirty="0">
                <a:solidFill>
                  <a:srgbClr val="09909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2DDCDE18-0B22-4FBD-B05F-7CC8D88EC770}"/>
              </a:ext>
            </a:extLst>
          </p:cNvPr>
          <p:cNvSpPr/>
          <p:nvPr/>
        </p:nvSpPr>
        <p:spPr>
          <a:xfrm>
            <a:off x="863514" y="1637036"/>
            <a:ext cx="2786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/>
              <a:t>PARTICIPACIÓN CIUDADANA</a:t>
            </a:r>
            <a:endParaRPr lang="es-PE" sz="1400" dirty="0"/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3516FD1-5CEA-4DD7-B840-28FAE40A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1982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r"/>
            <a:r>
              <a:rPr lang="es-PE" sz="2800" b="1" dirty="0">
                <a:solidFill>
                  <a:srgbClr val="0080C8"/>
                </a:solidFill>
              </a:rPr>
              <a:t>Procesos y desafíos </a:t>
            </a:r>
            <a:r>
              <a:rPr lang="es-PE" sz="2800" b="1" dirty="0"/>
              <a:t>para la implementación del Reglamento</a:t>
            </a:r>
            <a:endParaRPr kumimoji="0" lang="es-E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="" xmlns:a16="http://schemas.microsoft.com/office/drawing/2014/main" id="{C44E3B23-1855-4E54-8D49-E124EA7281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21505" y="2135861"/>
            <a:ext cx="623372" cy="6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82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Google Shape;1362;p92">
            <a:extLst>
              <a:ext uri="{FF2B5EF4-FFF2-40B4-BE49-F238E27FC236}">
                <a16:creationId xmlns="" xmlns:a16="http://schemas.microsoft.com/office/drawing/2014/main" id="{67A409E8-1516-4254-A852-D30A17282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988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E" altLang="es-P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t>¡Muchas gracias!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s-PE" altLang="es-PE" sz="4000" b="1" dirty="0"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s-PE" altLang="es-P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BD8A9C0-F076-4A12-AE54-1C5B69418E44}"/>
              </a:ext>
            </a:extLst>
          </p:cNvPr>
          <p:cNvSpPr/>
          <p:nvPr/>
        </p:nvSpPr>
        <p:spPr>
          <a:xfrm>
            <a:off x="0" y="680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6F59F14D-7964-414B-B925-B0486CC8E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AC05ADB-1CD0-43EE-BB6F-C4091FCAB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18F5700B-6255-4CB3-B096-3587ADD1A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ABB55A5A-2702-4585-B801-F2EF559DB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DB85EC16-C20A-46A6-A961-4650B4DB1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08109B50-3A68-4D92-8E21-414F7DF38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FBDBAE7E-85A3-49AE-974A-C71EB95EF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4FE48E1F-4423-4485-94F3-316C388ADC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19CF2997-778B-4A51-BFE6-1272B4D548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C451717E-BD12-4090-9FC9-B26B341C49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00BA6B8C-21F1-4EE2-871B-0E4CCD69CD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C1813907-4BAD-4DF9-A50D-D3C21F74D1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4492868F-F5E8-488A-BF81-E7223BF276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A6ABD767-2A81-428C-A627-B191DAF383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AB75A5EF-BAF5-4AE4-A85A-96F2DA1366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9CE76AEC-D977-417C-BCEA-E89124A381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3D9E9E05-1821-4D5C-866A-F83F07ACD7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="" xmlns:a16="http://schemas.microsoft.com/office/drawing/2014/main" id="{C1C4B696-45CB-43F3-85E0-B26C9AD0BC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="" xmlns:a16="http://schemas.microsoft.com/office/drawing/2014/main" id="{CA618CD1-01CA-4A72-9DB1-1F1EDE5B60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C785D24B-E58F-4984-9AC1-475FDA16B37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0908BCC2-AF84-46A3-ABB7-496C8D4B90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809"/>
            <a:ext cx="12192000" cy="6858000"/>
          </a:xfrm>
          <a:prstGeom prst="rect">
            <a:avLst/>
          </a:prstGeom>
        </p:spPr>
      </p:pic>
      <p:sp>
        <p:nvSpPr>
          <p:cNvPr id="8" name="Rectángulo 3">
            <a:extLst>
              <a:ext uri="{FF2B5EF4-FFF2-40B4-BE49-F238E27FC236}">
                <a16:creationId xmlns="" xmlns:a16="http://schemas.microsoft.com/office/drawing/2014/main" id="{FB4AE8CF-8D4F-47E6-98A0-7D9409911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" y="2969624"/>
            <a:ext cx="374862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s-ES" altLang="es-PE" sz="2000" dirty="0">
                <a:solidFill>
                  <a:schemeClr val="bg1"/>
                </a:solidFill>
                <a:latin typeface="Tw Cen MT" panose="020B0602020104020603" pitchFamily="34" charset="0"/>
              </a:rPr>
              <a:t>“P</a:t>
            </a:r>
            <a:r>
              <a:rPr lang="es-MX" altLang="es-PE" sz="2000" dirty="0">
                <a:solidFill>
                  <a:schemeClr val="bg1"/>
                </a:solidFill>
                <a:latin typeface="Tw Cen MT" panose="020B0602020104020603" pitchFamily="34" charset="0"/>
              </a:rPr>
              <a:t>atrón del comportamiento de la atmósfera durante largos períodos conforme la temperatura, presión, viento, humedad y precipitación (MINAM 2019)</a:t>
            </a:r>
            <a:r>
              <a:rPr lang="es-ES" altLang="es-PE" sz="2000" dirty="0">
                <a:solidFill>
                  <a:schemeClr val="bg1"/>
                </a:solidFill>
                <a:latin typeface="Tw Cen MT" panose="020B0602020104020603" pitchFamily="34" charset="0"/>
              </a:rPr>
              <a:t>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49BDBD6-E25B-46FC-8C0F-E9D83111298A}"/>
              </a:ext>
            </a:extLst>
          </p:cNvPr>
          <p:cNvSpPr txBox="1"/>
          <p:nvPr/>
        </p:nvSpPr>
        <p:spPr>
          <a:xfrm>
            <a:off x="8581292" y="2469452"/>
            <a:ext cx="31025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s-MX" altLang="es-PE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“El cambio climático es atribuido directa o indirectamente a la actividad humana, </a:t>
            </a:r>
          </a:p>
          <a:p>
            <a:pPr algn="ctr">
              <a:buClr>
                <a:srgbClr val="000000"/>
              </a:buClr>
            </a:pPr>
            <a:r>
              <a:rPr lang="es-MX" altLang="es-PE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que altera e incrementa la concentración de GEI y  con ello la composición </a:t>
            </a:r>
          </a:p>
          <a:p>
            <a:pPr algn="ctr">
              <a:buClr>
                <a:srgbClr val="000000"/>
              </a:buClr>
            </a:pPr>
            <a:r>
              <a:rPr lang="es-MX" altLang="es-PE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de la atmósfera  global”. </a:t>
            </a:r>
            <a:r>
              <a:rPr lang="es-MX" altLang="es-PE" sz="2000" dirty="0">
                <a:solidFill>
                  <a:schemeClr val="bg1"/>
                </a:solidFill>
                <a:latin typeface="Calibri" panose="020F0502020204030204" pitchFamily="34" charset="0"/>
              </a:rPr>
              <a:t>Fuente: (IPCC-2014)</a:t>
            </a:r>
            <a:endParaRPr lang="es-ES" altLang="es-PE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4042EFC5-26F4-4EF6-ABF1-87B8F21D19C9}"/>
              </a:ext>
            </a:extLst>
          </p:cNvPr>
          <p:cNvSpPr txBox="1"/>
          <p:nvPr/>
        </p:nvSpPr>
        <p:spPr>
          <a:xfrm>
            <a:off x="0" y="326149"/>
            <a:ext cx="12192000" cy="553998"/>
          </a:xfrm>
          <a:prstGeom prst="rect">
            <a:avLst/>
          </a:prstGeom>
          <a:solidFill>
            <a:srgbClr val="20386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Cambio climático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="" xmlns:a16="http://schemas.microsoft.com/office/drawing/2014/main" id="{44FFCFDD-4119-4ADE-B291-691CC1118D85}"/>
              </a:ext>
            </a:extLst>
          </p:cNvPr>
          <p:cNvSpPr/>
          <p:nvPr/>
        </p:nvSpPr>
        <p:spPr>
          <a:xfrm flipH="1">
            <a:off x="0" y="2293932"/>
            <a:ext cx="3808413" cy="553998"/>
          </a:xfrm>
          <a:prstGeom prst="rect">
            <a:avLst/>
          </a:prstGeom>
          <a:solidFill>
            <a:srgbClr val="07A8B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s-MX" sz="2400" b="1" kern="0" dirty="0">
                <a:solidFill>
                  <a:prstClr val="white"/>
                </a:solidFill>
                <a:latin typeface="Calibri" panose="020F0502020204030204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24465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40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A409B087-9968-479D-915A-4CC989EAE8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829A1A7-0D5F-4EC9-A05E-8BFC20C09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  <a:solidFill>
            <a:srgbClr val="151920"/>
          </a:solidFill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9318C54E-9597-4112-AFD4-CF719A06184E}"/>
              </a:ext>
            </a:extLst>
          </p:cNvPr>
          <p:cNvSpPr txBox="1">
            <a:spLocks/>
          </p:cNvSpPr>
          <p:nvPr/>
        </p:nvSpPr>
        <p:spPr bwMode="auto">
          <a:xfrm>
            <a:off x="2896615" y="295246"/>
            <a:ext cx="8659906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defRPr/>
            </a:pPr>
            <a:r>
              <a:rPr lang="es-ES" altLang="es-PE" sz="3600" b="1" dirty="0">
                <a:solidFill>
                  <a:schemeClr val="bg1"/>
                </a:solidFill>
                <a:latin typeface="Calibri"/>
              </a:rPr>
              <a:t>¿Qué dice la ciencia?</a:t>
            </a:r>
          </a:p>
        </p:txBody>
      </p:sp>
      <p:pic>
        <p:nvPicPr>
          <p:cNvPr id="3" name="Lorenzo">
            <a:hlinkClick r:id="" action="ppaction://media"/>
            <a:extLst>
              <a:ext uri="{FF2B5EF4-FFF2-40B4-BE49-F238E27FC236}">
                <a16:creationId xmlns="" xmlns:a16="http://schemas.microsoft.com/office/drawing/2014/main" id="{3A683ECE-E741-4E6C-BDD7-E43AC307E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1118" y="940680"/>
            <a:ext cx="9149763" cy="51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8B194BFE-FC09-4E00-B783-60584393B2C1}"/>
              </a:ext>
            </a:extLst>
          </p:cNvPr>
          <p:cNvSpPr/>
          <p:nvPr/>
        </p:nvSpPr>
        <p:spPr>
          <a:xfrm>
            <a:off x="3175" y="1249934"/>
            <a:ext cx="12188825" cy="52322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PE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Afectación al bienestar de la población, de la productividad </a:t>
            </a: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  el empleo y está conllevando a la degradación de ecosistemas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86023989-C0BF-4EA6-A4C4-D894D1DE8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474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Impactos del cambio climático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4E6595E5-22E0-4094-B999-37F19A65DBCF}"/>
              </a:ext>
            </a:extLst>
          </p:cNvPr>
          <p:cNvSpPr/>
          <p:nvPr/>
        </p:nvSpPr>
        <p:spPr>
          <a:xfrm>
            <a:off x="696115" y="3383138"/>
            <a:ext cx="1253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Deslizamiento </a:t>
            </a:r>
            <a:b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terrenos 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0945B0A7-4527-4D0E-8E1C-5DFDEBCECE56}"/>
              </a:ext>
            </a:extLst>
          </p:cNvPr>
          <p:cNvSpPr/>
          <p:nvPr/>
        </p:nvSpPr>
        <p:spPr>
          <a:xfrm>
            <a:off x="5482995" y="3384121"/>
            <a:ext cx="1019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Escasez de agua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3E31D811-97DC-4E27-AE2A-B23E6611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47" y="2404282"/>
            <a:ext cx="827905" cy="82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="" xmlns:a16="http://schemas.microsoft.com/office/drawing/2014/main" id="{CD0C1861-BEE6-4AB6-8CE9-BAA8DAAC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1" y="2534798"/>
            <a:ext cx="987833" cy="65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6640A8F5-7A02-43CC-9802-583AC7882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15" y="2347930"/>
            <a:ext cx="853778" cy="853778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FBD24930-D362-4AFE-A50A-58A86DF68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893" y="2378101"/>
            <a:ext cx="1011944" cy="79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">
            <a:extLst>
              <a:ext uri="{FF2B5EF4-FFF2-40B4-BE49-F238E27FC236}">
                <a16:creationId xmlns="" xmlns:a16="http://schemas.microsoft.com/office/drawing/2014/main" id="{77930B34-3A5E-4552-902C-DB96C121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57" y="2531142"/>
            <a:ext cx="1109606" cy="57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FA1DFC81-F85E-4C4A-9152-3303F6745CFC}"/>
              </a:ext>
            </a:extLst>
          </p:cNvPr>
          <p:cNvSpPr/>
          <p:nvPr/>
        </p:nvSpPr>
        <p:spPr>
          <a:xfrm>
            <a:off x="3014183" y="3364428"/>
            <a:ext cx="1146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Proliferación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vectores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="" xmlns:a16="http://schemas.microsoft.com/office/drawing/2014/main" id="{9D0646ED-C2D8-4A6B-A532-CD2BE5D5F8CA}"/>
              </a:ext>
            </a:extLst>
          </p:cNvPr>
          <p:cNvSpPr/>
          <p:nvPr/>
        </p:nvSpPr>
        <p:spPr>
          <a:xfrm>
            <a:off x="7613438" y="3400246"/>
            <a:ext cx="1363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Alteración en la </a:t>
            </a:r>
            <a:b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agricultura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="" xmlns:a16="http://schemas.microsoft.com/office/drawing/2014/main" id="{A27B5499-9D1F-4CCA-8CB8-3841C6E06853}"/>
              </a:ext>
            </a:extLst>
          </p:cNvPr>
          <p:cNvSpPr/>
          <p:nvPr/>
        </p:nvSpPr>
        <p:spPr>
          <a:xfrm>
            <a:off x="10374430" y="3355884"/>
            <a:ext cx="1263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Pérdida de glaciares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="" xmlns:a16="http://schemas.microsoft.com/office/drawing/2014/main" id="{B35D5E27-4B74-4E23-ABB1-EFE722B0C9D3}"/>
              </a:ext>
            </a:extLst>
          </p:cNvPr>
          <p:cNvSpPr/>
          <p:nvPr/>
        </p:nvSpPr>
        <p:spPr>
          <a:xfrm>
            <a:off x="1394944" y="5407234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Alteración de ecosistemas naturales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="" xmlns:a16="http://schemas.microsoft.com/office/drawing/2014/main" id="{97D0D860-1C47-4D1E-8270-673E3FFB4874}"/>
              </a:ext>
            </a:extLst>
          </p:cNvPr>
          <p:cNvSpPr/>
          <p:nvPr/>
        </p:nvSpPr>
        <p:spPr>
          <a:xfrm>
            <a:off x="3734473" y="5398765"/>
            <a:ext cx="1700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Afectación en la calidad del agua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="" xmlns:a16="http://schemas.microsoft.com/office/drawing/2014/main" id="{BA1D0598-F5B4-4C2C-8C23-BB25F4A4E427}"/>
              </a:ext>
            </a:extLst>
          </p:cNvPr>
          <p:cNvSpPr/>
          <p:nvPr/>
        </p:nvSpPr>
        <p:spPr>
          <a:xfrm>
            <a:off x="6217989" y="5404807"/>
            <a:ext cx="1700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Incremento de desertificación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="" xmlns:a16="http://schemas.microsoft.com/office/drawing/2014/main" id="{EA7C4E3B-3324-4737-81ED-765BB08BA0A1}"/>
              </a:ext>
            </a:extLst>
          </p:cNvPr>
          <p:cNvSpPr/>
          <p:nvPr/>
        </p:nvSpPr>
        <p:spPr>
          <a:xfrm>
            <a:off x="8939556" y="5407233"/>
            <a:ext cx="1700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Incremento del nivel del mar</a:t>
            </a:r>
          </a:p>
        </p:txBody>
      </p:sp>
      <p:pic>
        <p:nvPicPr>
          <p:cNvPr id="41" name="Gráfico 40">
            <a:extLst>
              <a:ext uri="{FF2B5EF4-FFF2-40B4-BE49-F238E27FC236}">
                <a16:creationId xmlns="" xmlns:a16="http://schemas.microsoft.com/office/drawing/2014/main" id="{6EC23AF5-A700-45BB-A155-47A0A2235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73458" y="4238450"/>
            <a:ext cx="1035971" cy="963694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="" xmlns:a16="http://schemas.microsoft.com/office/drawing/2014/main" id="{CE8837B6-EF5D-45E0-93CD-FD19DF276F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12494" y="4256922"/>
            <a:ext cx="852373" cy="967559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="" xmlns:a16="http://schemas.microsoft.com/office/drawing/2014/main" id="{D5AA5552-D3D4-4CD7-8E13-46A5D0E6FE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23021" y="4225349"/>
            <a:ext cx="1107211" cy="989423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="" xmlns:a16="http://schemas.microsoft.com/office/drawing/2014/main" id="{78D2F1FD-B51A-4D45-87C8-36C19EA37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50108" y="4324081"/>
            <a:ext cx="1150973" cy="91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9;p31">
            <a:extLst>
              <a:ext uri="{FF2B5EF4-FFF2-40B4-BE49-F238E27FC236}">
                <a16:creationId xmlns="" xmlns:a16="http://schemas.microsoft.com/office/drawing/2014/main" id="{09B63952-D755-4860-A2DE-56F461407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7" y="2605657"/>
            <a:ext cx="12192000" cy="8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514350" indent="-5143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s-MX" altLang="es-PE" sz="4000" b="1" dirty="0">
                <a:latin typeface="Calibri" panose="020F0502020204030204" pitchFamily="34" charset="0"/>
                <a:cs typeface="Calibri" panose="020F0502020204030204" pitchFamily="34" charset="0"/>
              </a:rPr>
              <a:t>¿Qué respuestas se han dado frente al Cambio Climático?</a:t>
            </a:r>
          </a:p>
        </p:txBody>
      </p:sp>
    </p:spTree>
    <p:extLst>
      <p:ext uri="{BB962C8B-B14F-4D97-AF65-F5344CB8AC3E}">
        <p14:creationId xmlns:p14="http://schemas.microsoft.com/office/powerpoint/2010/main" val="1526459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áfico 18">
            <a:extLst>
              <a:ext uri="{FF2B5EF4-FFF2-40B4-BE49-F238E27FC236}">
                <a16:creationId xmlns="" xmlns:a16="http://schemas.microsoft.com/office/drawing/2014/main" id="{6636BA9D-9882-4843-8C77-E9E17560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1881" y="2068500"/>
            <a:ext cx="1824686" cy="258497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3D9FF139-E038-4100-BBE0-8BFA046DFECC}"/>
              </a:ext>
            </a:extLst>
          </p:cNvPr>
          <p:cNvSpPr/>
          <p:nvPr/>
        </p:nvSpPr>
        <p:spPr>
          <a:xfrm>
            <a:off x="-5902" y="0"/>
            <a:ext cx="2835658" cy="6858000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round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300" b="0" i="0" u="none" strike="noStrike" kern="1200" cap="none" spc="0" normalizeH="0" baseline="0" noProof="0">
              <a:ln>
                <a:noFill/>
              </a:ln>
              <a:solidFill>
                <a:srgbClr val="393941"/>
              </a:solidFill>
              <a:effectLst/>
              <a:uLnTx/>
              <a:uFillTx/>
              <a:latin typeface="Calibri Light"/>
              <a:ea typeface="+mn-ea"/>
              <a:cs typeface="+mn-cs"/>
              <a:sym typeface="Helvetica Neue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86A3C324-FF65-4B6F-90B9-931525DB576A}"/>
              </a:ext>
            </a:extLst>
          </p:cNvPr>
          <p:cNvSpPr/>
          <p:nvPr/>
        </p:nvSpPr>
        <p:spPr>
          <a:xfrm>
            <a:off x="9356342" y="0"/>
            <a:ext cx="2835659" cy="6858000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round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300" b="0" i="0" u="none" strike="noStrike" kern="1200" cap="none" spc="0" normalizeH="0" baseline="0" noProof="0">
              <a:ln>
                <a:noFill/>
              </a:ln>
              <a:solidFill>
                <a:srgbClr val="393941"/>
              </a:solidFill>
              <a:effectLst/>
              <a:uLnTx/>
              <a:uFillTx/>
              <a:latin typeface="Calibri Light"/>
              <a:ea typeface="+mn-ea"/>
              <a:cs typeface="+mn-cs"/>
              <a:sym typeface="Helvetica Neu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0610600A-C9FA-4629-A996-FEF554E21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66" y="462717"/>
            <a:ext cx="5976668" cy="59766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C7B11D1-36A3-4D61-A60F-37DB5796E77F}"/>
              </a:ext>
            </a:extLst>
          </p:cNvPr>
          <p:cNvSpPr txBox="1"/>
          <p:nvPr/>
        </p:nvSpPr>
        <p:spPr>
          <a:xfrm>
            <a:off x="-988" y="462717"/>
            <a:ext cx="29464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ACUERDO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PARÍS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584374C-74E8-4ADF-A8E3-B50D35453DB7}"/>
              </a:ext>
            </a:extLst>
          </p:cNvPr>
          <p:cNvSpPr txBox="1"/>
          <p:nvPr/>
        </p:nvSpPr>
        <p:spPr>
          <a:xfrm>
            <a:off x="9471998" y="408778"/>
            <a:ext cx="26406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Compromiso climático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1865BAB-DB6A-4D0F-BFB3-D8F8D5BE28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6" t="13471" r="7828" b="18559"/>
          <a:stretch/>
        </p:blipFill>
        <p:spPr>
          <a:xfrm>
            <a:off x="252687" y="1874748"/>
            <a:ext cx="2391450" cy="30899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2B799DC0-C8FC-4C1E-A279-C0354DA364AA}"/>
              </a:ext>
            </a:extLst>
          </p:cNvPr>
          <p:cNvSpPr txBox="1"/>
          <p:nvPr/>
        </p:nvSpPr>
        <p:spPr>
          <a:xfrm>
            <a:off x="2829756" y="14260"/>
            <a:ext cx="6551808" cy="461665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03864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OBJETIVOS DE DESARROLLO SOSTENIBLE</a:t>
            </a:r>
            <a:endParaRPr kumimoji="0" lang="es-MX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203864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91EC4A24-EE4A-4183-9C04-BAA10F28E0FD}"/>
              </a:ext>
            </a:extLst>
          </p:cNvPr>
          <p:cNvSpPr txBox="1"/>
          <p:nvPr/>
        </p:nvSpPr>
        <p:spPr>
          <a:xfrm>
            <a:off x="9452829" y="4830209"/>
            <a:ext cx="265980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Contribuciones</a:t>
            </a:r>
            <a:r>
              <a:rPr kumimoji="0" lang="es-MX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Nacionalmente Determinadas </a:t>
            </a: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(Meta</a:t>
            </a:r>
            <a:r>
              <a:rPr kumimoji="0" lang="es-MX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</a:t>
            </a: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2030)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8B28464F-F1F2-42C0-8D35-4455BF8E0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0695" y="1874748"/>
            <a:ext cx="1988618" cy="2778722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="" xmlns:a16="http://schemas.microsoft.com/office/drawing/2014/main" id="{EBB8962A-CB97-44CF-9923-507AF8902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26669" y="2893770"/>
            <a:ext cx="1051895" cy="10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68 Rectángulo"/>
          <p:cNvSpPr/>
          <p:nvPr/>
        </p:nvSpPr>
        <p:spPr>
          <a:xfrm>
            <a:off x="9380775" y="5539947"/>
            <a:ext cx="2704130" cy="10919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lecha: a la derecha 17">
            <a:extLst>
              <a:ext uri="{FF2B5EF4-FFF2-40B4-BE49-F238E27FC236}">
                <a16:creationId xmlns="" xmlns:a16="http://schemas.microsoft.com/office/drawing/2014/main" id="{BE96A1BD-B5B6-4FD5-A73C-7704EA3E9E11}"/>
              </a:ext>
            </a:extLst>
          </p:cNvPr>
          <p:cNvSpPr/>
          <p:nvPr/>
        </p:nvSpPr>
        <p:spPr>
          <a:xfrm rot="5400000">
            <a:off x="8643640" y="4642683"/>
            <a:ext cx="697228" cy="434340"/>
          </a:xfrm>
          <a:prstGeom prst="rightArrow">
            <a:avLst/>
          </a:prstGeom>
          <a:solidFill>
            <a:srgbClr val="67B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lecha: a la derecha 1">
            <a:extLst>
              <a:ext uri="{FF2B5EF4-FFF2-40B4-BE49-F238E27FC236}">
                <a16:creationId xmlns="" xmlns:a16="http://schemas.microsoft.com/office/drawing/2014/main" id="{AAE758F8-9F4F-4E48-B82D-3C7B928EB046}"/>
              </a:ext>
            </a:extLst>
          </p:cNvPr>
          <p:cNvSpPr/>
          <p:nvPr/>
        </p:nvSpPr>
        <p:spPr>
          <a:xfrm rot="5400000">
            <a:off x="3318929" y="4708631"/>
            <a:ext cx="697228" cy="434340"/>
          </a:xfrm>
          <a:prstGeom prst="rightArrow">
            <a:avLst/>
          </a:prstGeom>
          <a:solidFill>
            <a:srgbClr val="388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ángulo redondeado 11">
            <a:extLst>
              <a:ext uri="{FF2B5EF4-FFF2-40B4-BE49-F238E27FC236}">
                <a16:creationId xmlns="" xmlns:a16="http://schemas.microsoft.com/office/drawing/2014/main" id="{0E40CD91-A180-4B28-B14D-F502A8412EB2}"/>
              </a:ext>
            </a:extLst>
          </p:cNvPr>
          <p:cNvSpPr/>
          <p:nvPr/>
        </p:nvSpPr>
        <p:spPr>
          <a:xfrm>
            <a:off x="1464739" y="4234340"/>
            <a:ext cx="4362298" cy="522190"/>
          </a:xfrm>
          <a:prstGeom prst="roundRect">
            <a:avLst>
              <a:gd name="adj" fmla="val 0"/>
            </a:avLst>
          </a:prstGeom>
          <a:solidFill>
            <a:srgbClr val="3881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 Medidas de Adaptación</a:t>
            </a:r>
          </a:p>
        </p:txBody>
      </p:sp>
      <p:sp>
        <p:nvSpPr>
          <p:cNvPr id="49" name="Rectángulo redondeado 11">
            <a:extLst>
              <a:ext uri="{FF2B5EF4-FFF2-40B4-BE49-F238E27FC236}">
                <a16:creationId xmlns="" xmlns:a16="http://schemas.microsoft.com/office/drawing/2014/main" id="{4DE0BD38-106A-4750-AA66-470C88F9F006}"/>
              </a:ext>
            </a:extLst>
          </p:cNvPr>
          <p:cNvSpPr/>
          <p:nvPr/>
        </p:nvSpPr>
        <p:spPr>
          <a:xfrm>
            <a:off x="6811105" y="4230326"/>
            <a:ext cx="4362298" cy="522190"/>
          </a:xfrm>
          <a:prstGeom prst="roundRect">
            <a:avLst>
              <a:gd name="adj" fmla="val 0"/>
            </a:avLst>
          </a:prstGeom>
          <a:solidFill>
            <a:srgbClr val="67B25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62 Medidas de Mitigación</a:t>
            </a:r>
          </a:p>
        </p:txBody>
      </p:sp>
      <p:sp>
        <p:nvSpPr>
          <p:cNvPr id="50" name="Rectángulo: esquinas redondeadas 22">
            <a:extLst>
              <a:ext uri="{FF2B5EF4-FFF2-40B4-BE49-F238E27FC236}">
                <a16:creationId xmlns="" xmlns:a16="http://schemas.microsoft.com/office/drawing/2014/main" id="{29BB0AE7-8C82-4697-8666-3F30D77B2C5B}"/>
              </a:ext>
            </a:extLst>
          </p:cNvPr>
          <p:cNvSpPr/>
          <p:nvPr/>
        </p:nvSpPr>
        <p:spPr>
          <a:xfrm>
            <a:off x="0" y="2584685"/>
            <a:ext cx="12192000" cy="1225701"/>
          </a:xfrm>
          <a:prstGeom prst="roundRect">
            <a:avLst>
              <a:gd name="adj" fmla="val 0"/>
            </a:avLst>
          </a:prstGeom>
          <a:solidFill>
            <a:srgbClr val="203864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lvl="0" algn="ctr"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 </a:t>
            </a:r>
            <a:r>
              <a:rPr lang="es-MX" sz="2000" b="1" kern="0" dirty="0">
                <a:solidFill>
                  <a:prstClr val="white"/>
                </a:solidFill>
              </a:rPr>
              <a:t>Contribuciones Nacionalmente Determinadas (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NDC) son las acciones de cada país para adaptarse al cambio climático y reducir las emisiones de gases de efecto invernadero. De este modo, aportan a la meta global del Acuerdo de París.</a:t>
            </a:r>
          </a:p>
        </p:txBody>
      </p:sp>
      <p:sp>
        <p:nvSpPr>
          <p:cNvPr id="61" name="CuadroTexto 12">
            <a:extLst>
              <a:ext uri="{FF2B5EF4-FFF2-40B4-BE49-F238E27FC236}">
                <a16:creationId xmlns="" xmlns:a16="http://schemas.microsoft.com/office/drawing/2014/main" id="{492CF27D-7BE9-492C-955C-05BEA5900E80}"/>
              </a:ext>
            </a:extLst>
          </p:cNvPr>
          <p:cNvSpPr txBox="1"/>
          <p:nvPr/>
        </p:nvSpPr>
        <p:spPr>
          <a:xfrm>
            <a:off x="1496474" y="5399979"/>
            <a:ext cx="429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Reducir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los niveles de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vulnerabilidad y riesgo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asociado al cambio climático y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aprovechar sus oportunidades</a:t>
            </a:r>
          </a:p>
        </p:txBody>
      </p:sp>
      <p:sp>
        <p:nvSpPr>
          <p:cNvPr id="62" name="CuadroTexto 13">
            <a:extLst>
              <a:ext uri="{FF2B5EF4-FFF2-40B4-BE49-F238E27FC236}">
                <a16:creationId xmlns="" xmlns:a16="http://schemas.microsoft.com/office/drawing/2014/main" id="{F0A96FB3-C1D2-438C-95FE-46BF9E9109B9}"/>
              </a:ext>
            </a:extLst>
          </p:cNvPr>
          <p:cNvSpPr txBox="1"/>
          <p:nvPr/>
        </p:nvSpPr>
        <p:spPr>
          <a:xfrm>
            <a:off x="6894702" y="5274415"/>
            <a:ext cx="4298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reducción de emisiones de GEI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el 2030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con respecto al 2010, y un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 adicional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condicionado al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apoyo internacional</a:t>
            </a:r>
          </a:p>
        </p:txBody>
      </p:sp>
      <p:sp>
        <p:nvSpPr>
          <p:cNvPr id="67" name="CuadroTexto 17">
            <a:extLst>
              <a:ext uri="{FF2B5EF4-FFF2-40B4-BE49-F238E27FC236}">
                <a16:creationId xmlns="" xmlns:a16="http://schemas.microsoft.com/office/drawing/2014/main" id="{862597AE-26F4-4C8D-B673-8186C11C0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28" y="263512"/>
            <a:ext cx="1141984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El Compromiso Climático del Perú</a:t>
            </a:r>
          </a:p>
        </p:txBody>
      </p:sp>
      <p:sp>
        <p:nvSpPr>
          <p:cNvPr id="68" name="CuadroTexto 15">
            <a:extLst>
              <a:ext uri="{FF2B5EF4-FFF2-40B4-BE49-F238E27FC236}">
                <a16:creationId xmlns="" xmlns:a16="http://schemas.microsoft.com/office/drawing/2014/main" id="{93425FB2-BAD9-4621-87DD-9CAE00B620E6}"/>
              </a:ext>
            </a:extLst>
          </p:cNvPr>
          <p:cNvSpPr txBox="1"/>
          <p:nvPr/>
        </p:nvSpPr>
        <p:spPr>
          <a:xfrm>
            <a:off x="0" y="153627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 el año 2017 y 2018, el Grupo de Trabajo Multisectorial (GTM-NDC), integrado por 13 ministerios y el CEPLAN definió 153 medidas de adaptación y mitigación</a:t>
            </a:r>
          </a:p>
        </p:txBody>
      </p:sp>
    </p:spTree>
    <p:extLst>
      <p:ext uri="{BB962C8B-B14F-4D97-AF65-F5344CB8AC3E}">
        <p14:creationId xmlns:p14="http://schemas.microsoft.com/office/powerpoint/2010/main" val="3421552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9A1501A-E787-40A1-B09D-9A2BCAE39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595"/>
            <a:ext cx="12192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r"/>
            <a:r>
              <a:rPr lang="es-PE" altLang="en-US" sz="3500" b="1" dirty="0">
                <a:solidFill>
                  <a:prstClr val="black"/>
                </a:solidFill>
                <a:latin typeface="Calibri"/>
              </a:rPr>
              <a:t>Ley Marco sobre Cambio Climático</a:t>
            </a:r>
            <a:endParaRPr kumimoji="0" lang="es-ES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B73E3E26-5718-4BA3-A781-E4D44B3B9E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833" y="2781584"/>
            <a:ext cx="2183350" cy="3046968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A12D61C-A677-468B-A052-E2FEA1407D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33" y="1636114"/>
            <a:ext cx="2184156" cy="3051949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0318EFE5-10CE-4E04-AE14-3CB924EFF8F4}"/>
              </a:ext>
            </a:extLst>
          </p:cNvPr>
          <p:cNvGrpSpPr/>
          <p:nvPr/>
        </p:nvGrpSpPr>
        <p:grpSpPr>
          <a:xfrm>
            <a:off x="4841820" y="1858415"/>
            <a:ext cx="6876199" cy="1152449"/>
            <a:chOff x="4824568" y="1254567"/>
            <a:chExt cx="6876199" cy="1152449"/>
          </a:xfrm>
        </p:grpSpPr>
        <p:pic>
          <p:nvPicPr>
            <p:cNvPr id="11" name="Gráfico 10">
              <a:extLst>
                <a:ext uri="{FF2B5EF4-FFF2-40B4-BE49-F238E27FC236}">
                  <a16:creationId xmlns="" xmlns:a16="http://schemas.microsoft.com/office/drawing/2014/main" id="{3E58AC4B-5225-480E-82F1-5E3BCE81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9085594" y="1254567"/>
              <a:ext cx="2615173" cy="1152449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="" xmlns:a16="http://schemas.microsoft.com/office/drawing/2014/main" id="{462DBDEB-5A14-4DC2-85B3-49702A81FBFE}"/>
                </a:ext>
              </a:extLst>
            </p:cNvPr>
            <p:cNvCxnSpPr/>
            <p:nvPr/>
          </p:nvCxnSpPr>
          <p:spPr>
            <a:xfrm flipH="1">
              <a:off x="4824568" y="1267745"/>
              <a:ext cx="4425351" cy="0"/>
            </a:xfrm>
            <a:prstGeom prst="line">
              <a:avLst/>
            </a:prstGeom>
            <a:ln w="41275">
              <a:solidFill>
                <a:srgbClr val="3881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8C5CCD3A-0DCF-4A68-81AC-4F3B40F797A5}"/>
              </a:ext>
            </a:extLst>
          </p:cNvPr>
          <p:cNvGrpSpPr/>
          <p:nvPr/>
        </p:nvGrpSpPr>
        <p:grpSpPr>
          <a:xfrm>
            <a:off x="4841820" y="3278898"/>
            <a:ext cx="6876199" cy="1152449"/>
            <a:chOff x="4824568" y="1254567"/>
            <a:chExt cx="6876199" cy="1152449"/>
          </a:xfrm>
          <a:solidFill>
            <a:srgbClr val="76B82A"/>
          </a:solidFill>
        </p:grpSpPr>
        <p:pic>
          <p:nvPicPr>
            <p:cNvPr id="15" name="Gráfico 14">
              <a:extLst>
                <a:ext uri="{FF2B5EF4-FFF2-40B4-BE49-F238E27FC236}">
                  <a16:creationId xmlns="" xmlns:a16="http://schemas.microsoft.com/office/drawing/2014/main" id="{4F934ACC-8DAB-431E-812B-9729B3DEE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9085594" y="1254567"/>
              <a:ext cx="2615173" cy="1152449"/>
            </a:xfrm>
            <a:prstGeom prst="rect">
              <a:avLst/>
            </a:prstGeom>
          </p:spPr>
        </p:pic>
        <p:cxnSp>
          <p:nvCxnSpPr>
            <p:cNvPr id="16" name="Conector recto 15">
              <a:extLst>
                <a:ext uri="{FF2B5EF4-FFF2-40B4-BE49-F238E27FC236}">
                  <a16:creationId xmlns="" xmlns:a16="http://schemas.microsoft.com/office/drawing/2014/main" id="{6B68889B-BB77-4CC1-8004-12D953EE0403}"/>
                </a:ext>
              </a:extLst>
            </p:cNvPr>
            <p:cNvCxnSpPr/>
            <p:nvPr/>
          </p:nvCxnSpPr>
          <p:spPr>
            <a:xfrm flipH="1">
              <a:off x="4824568" y="1267745"/>
              <a:ext cx="4425351" cy="0"/>
            </a:xfrm>
            <a:prstGeom prst="line">
              <a:avLst/>
            </a:prstGeom>
            <a:grpFill/>
            <a:ln w="41275">
              <a:solidFill>
                <a:srgbClr val="76B8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405142AA-3325-4BAB-B572-B8F1BFD446C4}"/>
              </a:ext>
            </a:extLst>
          </p:cNvPr>
          <p:cNvGrpSpPr/>
          <p:nvPr/>
        </p:nvGrpSpPr>
        <p:grpSpPr>
          <a:xfrm>
            <a:off x="4841820" y="4716633"/>
            <a:ext cx="6876199" cy="1152449"/>
            <a:chOff x="4824568" y="1254567"/>
            <a:chExt cx="6876199" cy="1152449"/>
          </a:xfrm>
          <a:solidFill>
            <a:srgbClr val="FF0000"/>
          </a:solidFill>
        </p:grpSpPr>
        <p:pic>
          <p:nvPicPr>
            <p:cNvPr id="18" name="Gráfico 17">
              <a:extLst>
                <a:ext uri="{FF2B5EF4-FFF2-40B4-BE49-F238E27FC236}">
                  <a16:creationId xmlns="" xmlns:a16="http://schemas.microsoft.com/office/drawing/2014/main" id="{661E897F-781F-49DF-9510-896B621E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085594" y="1254567"/>
              <a:ext cx="2615173" cy="1152449"/>
            </a:xfrm>
            <a:prstGeom prst="rect">
              <a:avLst/>
            </a:prstGeom>
          </p:spPr>
        </p:pic>
        <p:cxnSp>
          <p:nvCxnSpPr>
            <p:cNvPr id="19" name="Conector recto 18">
              <a:extLst>
                <a:ext uri="{FF2B5EF4-FFF2-40B4-BE49-F238E27FC236}">
                  <a16:creationId xmlns="" xmlns:a16="http://schemas.microsoft.com/office/drawing/2014/main" id="{D0CFA9EB-09B0-4B5C-BC03-F1DFDCF7F299}"/>
                </a:ext>
              </a:extLst>
            </p:cNvPr>
            <p:cNvCxnSpPr/>
            <p:nvPr/>
          </p:nvCxnSpPr>
          <p:spPr>
            <a:xfrm flipH="1">
              <a:off x="4824568" y="1276371"/>
              <a:ext cx="4425351" cy="0"/>
            </a:xfrm>
            <a:prstGeom prst="line">
              <a:avLst/>
            </a:prstGeom>
            <a:grpFill/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0ED3A73-1A3B-4DCF-A652-FC4D6F2356AF}"/>
              </a:ext>
            </a:extLst>
          </p:cNvPr>
          <p:cNvSpPr/>
          <p:nvPr/>
        </p:nvSpPr>
        <p:spPr>
          <a:xfrm>
            <a:off x="4859552" y="2093745"/>
            <a:ext cx="5638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PE" dirty="0">
                <a:solidFill>
                  <a:prstClr val="black"/>
                </a:solidFill>
              </a:rPr>
              <a:t>La Ley N° 30754 - Ley Marco sobre Cambio Climático, tiene como objetivo la</a:t>
            </a:r>
            <a:r>
              <a:rPr lang="es-PE" b="1" dirty="0">
                <a:solidFill>
                  <a:srgbClr val="70AD47"/>
                </a:solidFill>
              </a:rPr>
              <a:t> </a:t>
            </a:r>
            <a:r>
              <a:rPr lang="es-PE" b="1" dirty="0">
                <a:solidFill>
                  <a:srgbClr val="3881BF"/>
                </a:solidFill>
              </a:rPr>
              <a:t>gestión integral del cambio climático. </a:t>
            </a:r>
            <a:endParaRPr lang="es-PE" dirty="0">
              <a:solidFill>
                <a:srgbClr val="3881B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303B9F4C-CF11-45F0-8BCF-5392769EAB78}"/>
              </a:ext>
            </a:extLst>
          </p:cNvPr>
          <p:cNvSpPr/>
          <p:nvPr/>
        </p:nvSpPr>
        <p:spPr>
          <a:xfrm>
            <a:off x="4859552" y="3557808"/>
            <a:ext cx="6259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dirty="0">
                <a:solidFill>
                  <a:prstClr val="black"/>
                </a:solidFill>
              </a:rPr>
              <a:t>Para cumplir su objetivo </a:t>
            </a:r>
            <a:r>
              <a:rPr lang="es-MX" b="1" dirty="0">
                <a:solidFill>
                  <a:srgbClr val="70AD47"/>
                </a:solidFill>
              </a:rPr>
              <a:t>fortalece la gobernanza e institucionalidad</a:t>
            </a:r>
            <a:r>
              <a:rPr lang="es-MX" dirty="0">
                <a:solidFill>
                  <a:srgbClr val="FFFFFF"/>
                </a:solidFill>
              </a:rPr>
              <a:t> </a:t>
            </a:r>
            <a:r>
              <a:rPr lang="es-MX" dirty="0">
                <a:solidFill>
                  <a:prstClr val="black"/>
                </a:solidFill>
              </a:rPr>
              <a:t>multisectorial, multinivel y multiactor.</a:t>
            </a:r>
            <a:endParaRPr lang="es-PE" dirty="0"/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1CC73388-9D88-46D6-AFD4-AA3C8371CB85}"/>
              </a:ext>
            </a:extLst>
          </p:cNvPr>
          <p:cNvSpPr/>
          <p:nvPr/>
        </p:nvSpPr>
        <p:spPr>
          <a:xfrm>
            <a:off x="4859552" y="4996169"/>
            <a:ext cx="551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MX" dirty="0">
                <a:solidFill>
                  <a:srgbClr val="000000"/>
                </a:solidFill>
                <a:latin typeface="Calibri" panose="020F0502020204030204" pitchFamily="34" charset="0"/>
              </a:rPr>
              <a:t>El Minam es la </a:t>
            </a:r>
            <a:r>
              <a:rPr lang="es-ES" altLang="es-MX" b="1" dirty="0">
                <a:solidFill>
                  <a:srgbClr val="FF0000"/>
                </a:solidFill>
                <a:latin typeface="Calibri" panose="020F0502020204030204" pitchFamily="34" charset="0"/>
              </a:rPr>
              <a:t>Autoridad Nacional en materia de Cambio Climático</a:t>
            </a:r>
            <a:r>
              <a:rPr lang="es-ES" altLang="es-MX" b="1" dirty="0">
                <a:solidFill>
                  <a:srgbClr val="C4DDB3"/>
                </a:solidFill>
                <a:latin typeface="Calibri" panose="020F0502020204030204" pitchFamily="34" charset="0"/>
              </a:rPr>
              <a:t> </a:t>
            </a:r>
            <a:r>
              <a:rPr lang="es-ES" altLang="es-MX" dirty="0">
                <a:solidFill>
                  <a:srgbClr val="000000"/>
                </a:solidFill>
                <a:latin typeface="Calibri" panose="020F0502020204030204" pitchFamily="34" charset="0"/>
              </a:rPr>
              <a:t>que conduce su gestión integral.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="" xmlns:a16="http://schemas.microsoft.com/office/drawing/2014/main" id="{D9B526B4-7607-404F-8E5D-136386D9C9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7281" y="2203074"/>
            <a:ext cx="295275" cy="42862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="" xmlns:a16="http://schemas.microsoft.com/office/drawing/2014/main" id="{F92E14FA-7EE4-4EB0-BF16-7657DBF5F6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94344" y="5138928"/>
            <a:ext cx="407350" cy="321592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="" xmlns:a16="http://schemas.microsoft.com/office/drawing/2014/main" id="{A615A84F-0317-41A5-B9B2-7F8FCCB6D8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42589" y="3709240"/>
            <a:ext cx="521920" cy="3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4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redondeado 11">
            <a:extLst>
              <a:ext uri="{FF2B5EF4-FFF2-40B4-BE49-F238E27FC236}">
                <a16:creationId xmlns="" xmlns:a16="http://schemas.microsoft.com/office/drawing/2014/main" id="{2DF540BF-5839-4F2C-9D69-6270D5C19BB2}"/>
              </a:ext>
            </a:extLst>
          </p:cNvPr>
          <p:cNvSpPr/>
          <p:nvPr/>
        </p:nvSpPr>
        <p:spPr>
          <a:xfrm>
            <a:off x="0" y="1077998"/>
            <a:ext cx="12192000" cy="396000"/>
          </a:xfrm>
          <a:prstGeom prst="roundRect">
            <a:avLst>
              <a:gd name="adj" fmla="val 0"/>
            </a:avLst>
          </a:prstGeom>
          <a:solidFill>
            <a:srgbClr val="3881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400" b="1" dirty="0">
                <a:solidFill>
                  <a:schemeClr val="bg1"/>
                </a:solidFill>
                <a:latin typeface="Calibri"/>
              </a:rPr>
              <a:t>91 medidas de adaptación en 5 áreas temáticas priorizadas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" name="Rectángulo 111">
            <a:extLst>
              <a:ext uri="{FF2B5EF4-FFF2-40B4-BE49-F238E27FC236}">
                <a16:creationId xmlns="" xmlns:a16="http://schemas.microsoft.com/office/drawing/2014/main" id="{43C179DB-0524-4B8D-B0DD-E98962F546B1}"/>
              </a:ext>
            </a:extLst>
          </p:cNvPr>
          <p:cNvSpPr/>
          <p:nvPr/>
        </p:nvSpPr>
        <p:spPr>
          <a:xfrm>
            <a:off x="0" y="6420636"/>
            <a:ext cx="12192000" cy="437363"/>
          </a:xfrm>
          <a:prstGeom prst="rect">
            <a:avLst/>
          </a:prstGeom>
          <a:solidFill>
            <a:srgbClr val="203864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Enfoques transversales: género, intergeneracional e interculturalidad</a:t>
            </a:r>
          </a:p>
        </p:txBody>
      </p:sp>
      <p:cxnSp>
        <p:nvCxnSpPr>
          <p:cNvPr id="113" name="Conector recto de flecha 112">
            <a:extLst>
              <a:ext uri="{FF2B5EF4-FFF2-40B4-BE49-F238E27FC236}">
                <a16:creationId xmlns="" xmlns:a16="http://schemas.microsoft.com/office/drawing/2014/main" id="{D6517CA9-1B49-4455-A7E3-AC0A28BAC2F5}"/>
              </a:ext>
            </a:extLst>
          </p:cNvPr>
          <p:cNvCxnSpPr>
            <a:cxnSpLocks/>
          </p:cNvCxnSpPr>
          <p:nvPr/>
        </p:nvCxnSpPr>
        <p:spPr>
          <a:xfrm>
            <a:off x="9452278" y="6631885"/>
            <a:ext cx="232242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4" name="Conector recto de flecha 113">
            <a:extLst>
              <a:ext uri="{FF2B5EF4-FFF2-40B4-BE49-F238E27FC236}">
                <a16:creationId xmlns="" xmlns:a16="http://schemas.microsoft.com/office/drawing/2014/main" id="{7EA272D6-E769-4E3D-A010-59C5E3121BAB}"/>
              </a:ext>
            </a:extLst>
          </p:cNvPr>
          <p:cNvCxnSpPr>
            <a:cxnSpLocks/>
          </p:cNvCxnSpPr>
          <p:nvPr/>
        </p:nvCxnSpPr>
        <p:spPr>
          <a:xfrm flipH="1">
            <a:off x="293887" y="6622360"/>
            <a:ext cx="2357541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1" name="Gráfico 24">
            <a:extLst>
              <a:ext uri="{FF2B5EF4-FFF2-40B4-BE49-F238E27FC236}">
                <a16:creationId xmlns="" xmlns:a16="http://schemas.microsoft.com/office/drawing/2014/main" id="{66F996CA-5BCA-4222-83A6-FFAD07BF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5990" y="1489655"/>
            <a:ext cx="648000" cy="648000"/>
          </a:xfrm>
          <a:prstGeom prst="rect">
            <a:avLst/>
          </a:prstGeom>
        </p:spPr>
      </p:pic>
      <p:pic>
        <p:nvPicPr>
          <p:cNvPr id="52" name="Gráfico 25">
            <a:extLst>
              <a:ext uri="{FF2B5EF4-FFF2-40B4-BE49-F238E27FC236}">
                <a16:creationId xmlns="" xmlns:a16="http://schemas.microsoft.com/office/drawing/2014/main" id="{0637AFDC-0F74-4C8F-A78C-77D08DDFC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2000" y="1529766"/>
            <a:ext cx="648000" cy="648000"/>
          </a:xfrm>
          <a:prstGeom prst="rect">
            <a:avLst/>
          </a:prstGeom>
        </p:spPr>
      </p:pic>
      <p:pic>
        <p:nvPicPr>
          <p:cNvPr id="53" name="Gráfico 26">
            <a:extLst>
              <a:ext uri="{FF2B5EF4-FFF2-40B4-BE49-F238E27FC236}">
                <a16:creationId xmlns="" xmlns:a16="http://schemas.microsoft.com/office/drawing/2014/main" id="{74CE172D-8B26-47D4-9BC1-738D6281E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7910" y="1495784"/>
            <a:ext cx="648000" cy="648000"/>
          </a:xfrm>
          <a:prstGeom prst="rect">
            <a:avLst/>
          </a:prstGeom>
        </p:spPr>
      </p:pic>
      <p:pic>
        <p:nvPicPr>
          <p:cNvPr id="54" name="Gráfico 27">
            <a:extLst>
              <a:ext uri="{FF2B5EF4-FFF2-40B4-BE49-F238E27FC236}">
                <a16:creationId xmlns="" xmlns:a16="http://schemas.microsoft.com/office/drawing/2014/main" id="{E5CF578A-5B29-4304-9C1E-7F455ED322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47009" y="1476196"/>
            <a:ext cx="648000" cy="648000"/>
          </a:xfrm>
          <a:prstGeom prst="rect">
            <a:avLst/>
          </a:prstGeom>
        </p:spPr>
      </p:pic>
      <p:pic>
        <p:nvPicPr>
          <p:cNvPr id="55" name="Gráfico 28">
            <a:extLst>
              <a:ext uri="{FF2B5EF4-FFF2-40B4-BE49-F238E27FC236}">
                <a16:creationId xmlns="" xmlns:a16="http://schemas.microsoft.com/office/drawing/2014/main" id="{FE5AA97B-EAAE-422A-B4EE-8B11A5F292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07557" y="1489655"/>
            <a:ext cx="648000" cy="648000"/>
          </a:xfrm>
          <a:prstGeom prst="rect">
            <a:avLst/>
          </a:prstGeom>
        </p:spPr>
      </p:pic>
      <p:sp>
        <p:nvSpPr>
          <p:cNvPr id="56" name="2 CuadroTexto">
            <a:extLst>
              <a:ext uri="{FF2B5EF4-FFF2-40B4-BE49-F238E27FC236}">
                <a16:creationId xmlns="" xmlns:a16="http://schemas.microsoft.com/office/drawing/2014/main" id="{6A87BDD5-A907-460B-B01C-4433E5873F34}"/>
              </a:ext>
            </a:extLst>
          </p:cNvPr>
          <p:cNvSpPr txBox="1"/>
          <p:nvPr/>
        </p:nvSpPr>
        <p:spPr>
          <a:xfrm>
            <a:off x="665585" y="2139100"/>
            <a:ext cx="164881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gricultura</a:t>
            </a:r>
          </a:p>
        </p:txBody>
      </p:sp>
      <p:sp>
        <p:nvSpPr>
          <p:cNvPr id="63" name="2 CuadroTexto">
            <a:extLst>
              <a:ext uri="{FF2B5EF4-FFF2-40B4-BE49-F238E27FC236}">
                <a16:creationId xmlns="" xmlns:a16="http://schemas.microsoft.com/office/drawing/2014/main" id="{C75B101E-BD93-4002-94DB-859D2CA11824}"/>
              </a:ext>
            </a:extLst>
          </p:cNvPr>
          <p:cNvSpPr txBox="1"/>
          <p:nvPr/>
        </p:nvSpPr>
        <p:spPr>
          <a:xfrm>
            <a:off x="10101317" y="2093845"/>
            <a:ext cx="84118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Agua</a:t>
            </a:r>
          </a:p>
        </p:txBody>
      </p:sp>
      <p:sp>
        <p:nvSpPr>
          <p:cNvPr id="64" name="2 CuadroTexto">
            <a:extLst>
              <a:ext uri="{FF2B5EF4-FFF2-40B4-BE49-F238E27FC236}">
                <a16:creationId xmlns="" xmlns:a16="http://schemas.microsoft.com/office/drawing/2014/main" id="{25A6EB67-AFB7-468E-95CE-D78C2F206A49}"/>
              </a:ext>
            </a:extLst>
          </p:cNvPr>
          <p:cNvSpPr txBox="1"/>
          <p:nvPr/>
        </p:nvSpPr>
        <p:spPr>
          <a:xfrm>
            <a:off x="2810826" y="2140464"/>
            <a:ext cx="192036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Bosques</a:t>
            </a:r>
          </a:p>
        </p:txBody>
      </p:sp>
      <p:sp>
        <p:nvSpPr>
          <p:cNvPr id="65" name="2 CuadroTexto">
            <a:extLst>
              <a:ext uri="{FF2B5EF4-FFF2-40B4-BE49-F238E27FC236}">
                <a16:creationId xmlns="" xmlns:a16="http://schemas.microsoft.com/office/drawing/2014/main" id="{7AD5CA83-2AE9-4A13-BFDB-E6C09FE79E69}"/>
              </a:ext>
            </a:extLst>
          </p:cNvPr>
          <p:cNvSpPr txBox="1"/>
          <p:nvPr/>
        </p:nvSpPr>
        <p:spPr>
          <a:xfrm>
            <a:off x="4886678" y="2138221"/>
            <a:ext cx="242921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Pesca y Acuicultura</a:t>
            </a:r>
          </a:p>
        </p:txBody>
      </p:sp>
      <p:sp>
        <p:nvSpPr>
          <p:cNvPr id="66" name="2 CuadroTexto">
            <a:extLst>
              <a:ext uri="{FF2B5EF4-FFF2-40B4-BE49-F238E27FC236}">
                <a16:creationId xmlns="" xmlns:a16="http://schemas.microsoft.com/office/drawing/2014/main" id="{6C2556A3-0D3E-4E81-AB4C-248D9234A60E}"/>
              </a:ext>
            </a:extLst>
          </p:cNvPr>
          <p:cNvSpPr txBox="1"/>
          <p:nvPr/>
        </p:nvSpPr>
        <p:spPr>
          <a:xfrm>
            <a:off x="7585353" y="2119171"/>
            <a:ext cx="166134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Salud</a:t>
            </a:r>
          </a:p>
        </p:txBody>
      </p:sp>
      <p:sp>
        <p:nvSpPr>
          <p:cNvPr id="76" name="2 CuadroTexto"/>
          <p:cNvSpPr txBox="1"/>
          <p:nvPr/>
        </p:nvSpPr>
        <p:spPr>
          <a:xfrm>
            <a:off x="932164" y="3180512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medidas</a:t>
            </a:r>
          </a:p>
        </p:txBody>
      </p:sp>
      <p:sp>
        <p:nvSpPr>
          <p:cNvPr id="77" name="34 CuadroTexto"/>
          <p:cNvSpPr txBox="1"/>
          <p:nvPr/>
        </p:nvSpPr>
        <p:spPr>
          <a:xfrm>
            <a:off x="3194695" y="3158943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medidas</a:t>
            </a:r>
          </a:p>
        </p:txBody>
      </p:sp>
      <p:sp>
        <p:nvSpPr>
          <p:cNvPr id="78" name="35 CuadroTexto"/>
          <p:cNvSpPr txBox="1"/>
          <p:nvPr/>
        </p:nvSpPr>
        <p:spPr>
          <a:xfrm>
            <a:off x="5528852" y="3142807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medidas</a:t>
            </a:r>
          </a:p>
        </p:txBody>
      </p:sp>
      <p:sp>
        <p:nvSpPr>
          <p:cNvPr id="79" name="36 CuadroTexto"/>
          <p:cNvSpPr txBox="1"/>
          <p:nvPr/>
        </p:nvSpPr>
        <p:spPr>
          <a:xfrm>
            <a:off x="7859128" y="3131525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medidas</a:t>
            </a:r>
          </a:p>
        </p:txBody>
      </p:sp>
      <p:sp>
        <p:nvSpPr>
          <p:cNvPr id="80" name="38 CuadroTexto"/>
          <p:cNvSpPr txBox="1"/>
          <p:nvPr/>
        </p:nvSpPr>
        <p:spPr>
          <a:xfrm>
            <a:off x="10148854" y="3150526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medidas</a:t>
            </a:r>
          </a:p>
        </p:txBody>
      </p:sp>
      <p:sp>
        <p:nvSpPr>
          <p:cNvPr id="28" name="CuadroTexto 57">
            <a:extLst>
              <a:ext uri="{FF2B5EF4-FFF2-40B4-BE49-F238E27FC236}">
                <a16:creationId xmlns="" xmlns:a16="http://schemas.microsoft.com/office/drawing/2014/main" id="{EEAD525C-F2DC-4F71-8DDB-390654F4AA76}"/>
              </a:ext>
            </a:extLst>
          </p:cNvPr>
          <p:cNvSpPr txBox="1"/>
          <p:nvPr/>
        </p:nvSpPr>
        <p:spPr>
          <a:xfrm>
            <a:off x="3218888" y="4441076"/>
            <a:ext cx="111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Energía</a:t>
            </a:r>
          </a:p>
        </p:txBody>
      </p:sp>
      <p:sp>
        <p:nvSpPr>
          <p:cNvPr id="30" name="CuadroTexto 58">
            <a:extLst>
              <a:ext uri="{FF2B5EF4-FFF2-40B4-BE49-F238E27FC236}">
                <a16:creationId xmlns="" xmlns:a16="http://schemas.microsoft.com/office/drawing/2014/main" id="{7F3B6638-E2D5-4CA2-AC24-00A386EB9D30}"/>
              </a:ext>
            </a:extLst>
          </p:cNvPr>
          <p:cNvSpPr txBox="1"/>
          <p:nvPr/>
        </p:nvSpPr>
        <p:spPr>
          <a:xfrm>
            <a:off x="9847264" y="4441076"/>
            <a:ext cx="134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Desechos</a:t>
            </a:r>
          </a:p>
        </p:txBody>
      </p:sp>
      <p:sp>
        <p:nvSpPr>
          <p:cNvPr id="31" name="CuadroTexto 59">
            <a:extLst>
              <a:ext uri="{FF2B5EF4-FFF2-40B4-BE49-F238E27FC236}">
                <a16:creationId xmlns="" xmlns:a16="http://schemas.microsoft.com/office/drawing/2014/main" id="{EE4A671B-0A1A-4210-8AF8-BD56317DD349}"/>
              </a:ext>
            </a:extLst>
          </p:cNvPr>
          <p:cNvSpPr txBox="1"/>
          <p:nvPr/>
        </p:nvSpPr>
        <p:spPr>
          <a:xfrm>
            <a:off x="800072" y="4441076"/>
            <a:ext cx="134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USCUSS</a:t>
            </a:r>
          </a:p>
        </p:txBody>
      </p:sp>
      <p:sp>
        <p:nvSpPr>
          <p:cNvPr id="32" name="CuadroTexto 60">
            <a:extLst>
              <a:ext uri="{FF2B5EF4-FFF2-40B4-BE49-F238E27FC236}">
                <a16:creationId xmlns="" xmlns:a16="http://schemas.microsoft.com/office/drawing/2014/main" id="{DFB33F5F-DF67-46FF-BFF1-4124C78A76C1}"/>
              </a:ext>
            </a:extLst>
          </p:cNvPr>
          <p:cNvSpPr txBox="1"/>
          <p:nvPr/>
        </p:nvSpPr>
        <p:spPr>
          <a:xfrm>
            <a:off x="5069867" y="4441076"/>
            <a:ext cx="2255391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PE" b="1" dirty="0"/>
              <a:t>Procesos industriales y uso de productos</a:t>
            </a:r>
          </a:p>
        </p:txBody>
      </p:sp>
      <p:sp>
        <p:nvSpPr>
          <p:cNvPr id="33" name="CuadroTexto 67">
            <a:extLst>
              <a:ext uri="{FF2B5EF4-FFF2-40B4-BE49-F238E27FC236}">
                <a16:creationId xmlns="" xmlns:a16="http://schemas.microsoft.com/office/drawing/2014/main" id="{0FEAA81E-3FA1-4FC3-9312-C663C4FB26B9}"/>
              </a:ext>
            </a:extLst>
          </p:cNvPr>
          <p:cNvSpPr txBox="1"/>
          <p:nvPr/>
        </p:nvSpPr>
        <p:spPr>
          <a:xfrm>
            <a:off x="7643889" y="4441076"/>
            <a:ext cx="149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Agricultura</a:t>
            </a:r>
          </a:p>
        </p:txBody>
      </p:sp>
      <p:pic>
        <p:nvPicPr>
          <p:cNvPr id="34" name="Gráfico 38">
            <a:extLst>
              <a:ext uri="{FF2B5EF4-FFF2-40B4-BE49-F238E27FC236}">
                <a16:creationId xmlns="" xmlns:a16="http://schemas.microsoft.com/office/drawing/2014/main" id="{7F59096B-B4FC-4E5C-8523-BC9A264172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57247" y="3847508"/>
            <a:ext cx="612000" cy="612000"/>
          </a:xfrm>
          <a:prstGeom prst="rect">
            <a:avLst/>
          </a:prstGeom>
        </p:spPr>
      </p:pic>
      <p:pic>
        <p:nvPicPr>
          <p:cNvPr id="35" name="Gráfico 39">
            <a:extLst>
              <a:ext uri="{FF2B5EF4-FFF2-40B4-BE49-F238E27FC236}">
                <a16:creationId xmlns="" xmlns:a16="http://schemas.microsoft.com/office/drawing/2014/main" id="{88A80EA7-75D7-4972-8F0A-6646171D77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97910" y="3830545"/>
            <a:ext cx="648000" cy="648000"/>
          </a:xfrm>
          <a:prstGeom prst="rect">
            <a:avLst/>
          </a:prstGeom>
        </p:spPr>
      </p:pic>
      <p:pic>
        <p:nvPicPr>
          <p:cNvPr id="36" name="Gráfico 41">
            <a:extLst>
              <a:ext uri="{FF2B5EF4-FFF2-40B4-BE49-F238E27FC236}">
                <a16:creationId xmlns="" xmlns:a16="http://schemas.microsoft.com/office/drawing/2014/main" id="{1157E7EC-56D2-4AFA-BED3-72F0FB6D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55490" y="3826845"/>
            <a:ext cx="648000" cy="648000"/>
          </a:xfrm>
          <a:prstGeom prst="rect">
            <a:avLst/>
          </a:prstGeom>
        </p:spPr>
      </p:pic>
      <p:pic>
        <p:nvPicPr>
          <p:cNvPr id="37" name="Gráfico 43">
            <a:extLst>
              <a:ext uri="{FF2B5EF4-FFF2-40B4-BE49-F238E27FC236}">
                <a16:creationId xmlns="" xmlns:a16="http://schemas.microsoft.com/office/drawing/2014/main" id="{3F72149D-4DEE-464B-8020-B46B88FA2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2703" y="3826845"/>
            <a:ext cx="648000" cy="648000"/>
          </a:xfrm>
          <a:prstGeom prst="rect">
            <a:avLst/>
          </a:prstGeom>
        </p:spPr>
      </p:pic>
      <p:sp>
        <p:nvSpPr>
          <p:cNvPr id="38" name="36 CuadroTexto"/>
          <p:cNvSpPr txBox="1"/>
          <p:nvPr/>
        </p:nvSpPr>
        <p:spPr>
          <a:xfrm>
            <a:off x="1004419" y="6112859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/>
              <a:t>8 medidas</a:t>
            </a:r>
          </a:p>
        </p:txBody>
      </p:sp>
      <p:pic>
        <p:nvPicPr>
          <p:cNvPr id="39" name="Gráfico 9">
            <a:extLst>
              <a:ext uri="{FF2B5EF4-FFF2-40B4-BE49-F238E27FC236}">
                <a16:creationId xmlns="" xmlns:a16="http://schemas.microsoft.com/office/drawing/2014/main" id="{144E8451-25BA-4851-9957-4C7983902D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50718" y="3830385"/>
            <a:ext cx="648000" cy="648000"/>
          </a:xfrm>
          <a:prstGeom prst="rect">
            <a:avLst/>
          </a:prstGeom>
        </p:spPr>
      </p:pic>
      <p:sp>
        <p:nvSpPr>
          <p:cNvPr id="40" name="2 CuadroTexto">
            <a:extLst>
              <a:ext uri="{FF2B5EF4-FFF2-40B4-BE49-F238E27FC236}">
                <a16:creationId xmlns="" xmlns:a16="http://schemas.microsoft.com/office/drawing/2014/main" id="{A1ACB8AC-7DB0-44EE-B7A6-2E744F002844}"/>
              </a:ext>
            </a:extLst>
          </p:cNvPr>
          <p:cNvSpPr txBox="1"/>
          <p:nvPr/>
        </p:nvSpPr>
        <p:spPr>
          <a:xfrm>
            <a:off x="3216198" y="6108579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/>
              <a:t>38 medidas</a:t>
            </a:r>
          </a:p>
        </p:txBody>
      </p:sp>
      <p:sp>
        <p:nvSpPr>
          <p:cNvPr id="41" name="34 CuadroTexto">
            <a:extLst>
              <a:ext uri="{FF2B5EF4-FFF2-40B4-BE49-F238E27FC236}">
                <a16:creationId xmlns="" xmlns:a16="http://schemas.microsoft.com/office/drawing/2014/main" id="{DFE8EB48-74A1-4CBC-B123-C62659735A5A}"/>
              </a:ext>
            </a:extLst>
          </p:cNvPr>
          <p:cNvSpPr txBox="1"/>
          <p:nvPr/>
        </p:nvSpPr>
        <p:spPr>
          <a:xfrm>
            <a:off x="5711252" y="6112859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/>
              <a:t>2 medidas</a:t>
            </a:r>
          </a:p>
        </p:txBody>
      </p:sp>
      <p:sp>
        <p:nvSpPr>
          <p:cNvPr id="42" name="35 CuadroTexto">
            <a:extLst>
              <a:ext uri="{FF2B5EF4-FFF2-40B4-BE49-F238E27FC236}">
                <a16:creationId xmlns="" xmlns:a16="http://schemas.microsoft.com/office/drawing/2014/main" id="{75359713-BF19-419D-8379-F70263DDF664}"/>
              </a:ext>
            </a:extLst>
          </p:cNvPr>
          <p:cNvSpPr txBox="1"/>
          <p:nvPr/>
        </p:nvSpPr>
        <p:spPr>
          <a:xfrm>
            <a:off x="7923040" y="6112859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/>
              <a:t>6 medidas</a:t>
            </a:r>
          </a:p>
        </p:txBody>
      </p:sp>
      <p:sp>
        <p:nvSpPr>
          <p:cNvPr id="43" name="38 CuadroTexto">
            <a:extLst>
              <a:ext uri="{FF2B5EF4-FFF2-40B4-BE49-F238E27FC236}">
                <a16:creationId xmlns="" xmlns:a16="http://schemas.microsoft.com/office/drawing/2014/main" id="{2C94E2C7-A7F7-4C35-B513-50C12CCE22E9}"/>
              </a:ext>
            </a:extLst>
          </p:cNvPr>
          <p:cNvSpPr txBox="1"/>
          <p:nvPr/>
        </p:nvSpPr>
        <p:spPr>
          <a:xfrm>
            <a:off x="10053672" y="6108578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/>
              <a:t>8 medidas</a:t>
            </a:r>
          </a:p>
        </p:txBody>
      </p:sp>
      <p:sp>
        <p:nvSpPr>
          <p:cNvPr id="44" name="Rectángulo redondeado 11">
            <a:extLst>
              <a:ext uri="{FF2B5EF4-FFF2-40B4-BE49-F238E27FC236}">
                <a16:creationId xmlns="" xmlns:a16="http://schemas.microsoft.com/office/drawing/2014/main" id="{C0E85C23-5B76-4FCB-B942-A6C438FCD49F}"/>
              </a:ext>
            </a:extLst>
          </p:cNvPr>
          <p:cNvSpPr/>
          <p:nvPr/>
        </p:nvSpPr>
        <p:spPr>
          <a:xfrm>
            <a:off x="0" y="3459903"/>
            <a:ext cx="12192000" cy="396000"/>
          </a:xfrm>
          <a:prstGeom prst="roundRect">
            <a:avLst>
              <a:gd name="adj" fmla="val 0"/>
            </a:avLst>
          </a:prstGeom>
          <a:solidFill>
            <a:srgbClr val="67B25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PE" sz="2400" b="1" dirty="0">
                <a:solidFill>
                  <a:schemeClr val="bg1"/>
                </a:solidFill>
              </a:rPr>
              <a:t>62 medidas de mitigación en 5 sectores de emisiones de GEI</a:t>
            </a:r>
          </a:p>
        </p:txBody>
      </p:sp>
      <p:sp>
        <p:nvSpPr>
          <p:cNvPr id="45" name="CuadroTexto 17">
            <a:extLst>
              <a:ext uri="{FF2B5EF4-FFF2-40B4-BE49-F238E27FC236}">
                <a16:creationId xmlns="" xmlns:a16="http://schemas.microsoft.com/office/drawing/2014/main" id="{F6EC54DB-81B7-4F32-8E44-33031545B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3" y="203106"/>
            <a:ext cx="1173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s-ES" altLang="en-US" sz="2400" b="1" dirty="0">
                <a:latin typeface="+mn-lt"/>
                <a:ea typeface="+mj-ea"/>
                <a:cs typeface="+mj-cs"/>
              </a:rPr>
              <a:t>Medidas de adaptación y mitigación de las NDC</a:t>
            </a:r>
          </a:p>
          <a:p>
            <a:pPr algn="r"/>
            <a:r>
              <a:rPr lang="es-ES" altLang="en-US" sz="2400" b="1" dirty="0">
                <a:latin typeface="+mn-lt"/>
                <a:ea typeface="+mj-ea"/>
                <a:cs typeface="+mj-cs"/>
              </a:rPr>
              <a:t>Compromiso Climático del Perú</a:t>
            </a:r>
            <a:endParaRPr lang="es-PE" altLang="en-US" sz="2400" b="1" dirty="0">
              <a:latin typeface="+mn-lt"/>
              <a:ea typeface="+mj-ea"/>
              <a:cs typeface="+mj-cs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="" xmlns:a16="http://schemas.microsoft.com/office/drawing/2014/main" id="{CA149A08-1A40-4463-A859-C43B1A8AF6F2}"/>
              </a:ext>
            </a:extLst>
          </p:cNvPr>
          <p:cNvSpPr/>
          <p:nvPr/>
        </p:nvSpPr>
        <p:spPr>
          <a:xfrm>
            <a:off x="658832" y="2424392"/>
            <a:ext cx="1897811" cy="7561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Suelos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Sistemas agropecuarios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Cadenas de valor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Agua de uso agrario</a:t>
            </a:r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="" xmlns:a16="http://schemas.microsoft.com/office/drawing/2014/main" id="{2C950ED9-9BD4-4EB4-9798-DFCB80BDFDBB}"/>
              </a:ext>
            </a:extLst>
          </p:cNvPr>
          <p:cNvSpPr/>
          <p:nvPr/>
        </p:nvSpPr>
        <p:spPr>
          <a:xfrm>
            <a:off x="2999259" y="2424392"/>
            <a:ext cx="1766871" cy="63946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Ecosistemas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Sociedad</a:t>
            </a: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="" xmlns:a16="http://schemas.microsoft.com/office/drawing/2014/main" id="{DE7AB1CE-5A63-4C79-B7D0-2D4C0BA972D6}"/>
              </a:ext>
            </a:extLst>
          </p:cNvPr>
          <p:cNvSpPr/>
          <p:nvPr/>
        </p:nvSpPr>
        <p:spPr>
          <a:xfrm>
            <a:off x="5350826" y="2424392"/>
            <a:ext cx="1766871" cy="59165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Pesca industrial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Pesca artesanal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Acuicultura</a:t>
            </a: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="" xmlns:a16="http://schemas.microsoft.com/office/drawing/2014/main" id="{218C3105-AC13-4304-B259-462D30E9ACA8}"/>
              </a:ext>
            </a:extLst>
          </p:cNvPr>
          <p:cNvSpPr/>
          <p:nvPr/>
        </p:nvSpPr>
        <p:spPr>
          <a:xfrm>
            <a:off x="7720421" y="2424392"/>
            <a:ext cx="1766871" cy="6659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Población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Servicios de salud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Infraestructura</a:t>
            </a: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="" xmlns:a16="http://schemas.microsoft.com/office/drawing/2014/main" id="{5CB04333-ACFC-4CE3-884C-AF3E6764131D}"/>
              </a:ext>
            </a:extLst>
          </p:cNvPr>
          <p:cNvSpPr/>
          <p:nvPr/>
        </p:nvSpPr>
        <p:spPr>
          <a:xfrm>
            <a:off x="9916072" y="2424392"/>
            <a:ext cx="1766871" cy="69904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Uso agrario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Uso energético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Uso poblacional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Gestión Multisectorial</a:t>
            </a:r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="" xmlns:a16="http://schemas.microsoft.com/office/drawing/2014/main" id="{3FE8CCE1-24EF-4FC1-B94B-928CD992F9B9}"/>
              </a:ext>
            </a:extLst>
          </p:cNvPr>
          <p:cNvSpPr/>
          <p:nvPr/>
        </p:nvSpPr>
        <p:spPr>
          <a:xfrm>
            <a:off x="745254" y="4723816"/>
            <a:ext cx="2106928" cy="6653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Conservación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Manejo forestal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Reforestación y  </a:t>
            </a:r>
            <a:r>
              <a:rPr lang="es-PE" sz="1100" dirty="0" err="1">
                <a:solidFill>
                  <a:schemeClr val="tx1"/>
                </a:solidFill>
              </a:rPr>
              <a:t>groforestería</a:t>
            </a:r>
            <a:endParaRPr lang="es-PE" sz="11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Asignación de derechos</a:t>
            </a:r>
          </a:p>
        </p:txBody>
      </p:sp>
      <p:sp>
        <p:nvSpPr>
          <p:cNvPr id="68" name="Rectángulo: esquinas redondeadas 67">
            <a:extLst>
              <a:ext uri="{FF2B5EF4-FFF2-40B4-BE49-F238E27FC236}">
                <a16:creationId xmlns="" xmlns:a16="http://schemas.microsoft.com/office/drawing/2014/main" id="{68CDF41B-DD2E-4EAF-B3CF-541E5A2EAE8F}"/>
              </a:ext>
            </a:extLst>
          </p:cNvPr>
          <p:cNvSpPr/>
          <p:nvPr/>
        </p:nvSpPr>
        <p:spPr>
          <a:xfrm>
            <a:off x="3029987" y="4647390"/>
            <a:ext cx="2349500" cy="121205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Energías renovables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Eficiencia energética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Cambio de combustible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Valorización del material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Transporte Sostenible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Eficiencia energética en transporte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Infraestructura ferroviaria</a:t>
            </a:r>
          </a:p>
        </p:txBody>
      </p:sp>
      <p:sp>
        <p:nvSpPr>
          <p:cNvPr id="69" name="Rectángulo: esquinas redondeadas 68">
            <a:extLst>
              <a:ext uri="{FF2B5EF4-FFF2-40B4-BE49-F238E27FC236}">
                <a16:creationId xmlns="" xmlns:a16="http://schemas.microsoft.com/office/drawing/2014/main" id="{1F39987C-2CF1-4915-A6AA-A0EB97E8CA76}"/>
              </a:ext>
            </a:extLst>
          </p:cNvPr>
          <p:cNvSpPr/>
          <p:nvPr/>
        </p:nvSpPr>
        <p:spPr>
          <a:xfrm>
            <a:off x="5350826" y="4976231"/>
            <a:ext cx="1766871" cy="59165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Remplazo de materia prima, insumos y productos</a:t>
            </a:r>
          </a:p>
        </p:txBody>
      </p:sp>
      <p:sp>
        <p:nvSpPr>
          <p:cNvPr id="70" name="Rectángulo: esquinas redondeadas 69">
            <a:extLst>
              <a:ext uri="{FF2B5EF4-FFF2-40B4-BE49-F238E27FC236}">
                <a16:creationId xmlns="" xmlns:a16="http://schemas.microsoft.com/office/drawing/2014/main" id="{02A40CA5-8BDC-4FF6-BDCA-C4B514FA4DBF}"/>
              </a:ext>
            </a:extLst>
          </p:cNvPr>
          <p:cNvSpPr/>
          <p:nvPr/>
        </p:nvSpPr>
        <p:spPr>
          <a:xfrm>
            <a:off x="7720421" y="4976231"/>
            <a:ext cx="1766871" cy="6659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Ganadería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Cultivo de arroz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Cultivos permanentes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="" xmlns:a16="http://schemas.microsoft.com/office/drawing/2014/main" id="{45251234-C06B-4D37-9423-7AA0716C7ADB}"/>
              </a:ext>
            </a:extLst>
          </p:cNvPr>
          <p:cNvSpPr/>
          <p:nvPr/>
        </p:nvSpPr>
        <p:spPr>
          <a:xfrm>
            <a:off x="9916072" y="4976231"/>
            <a:ext cx="1766871" cy="894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Tecnologías para la disposición final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Valorización material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Valorización energética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PE" sz="1100" dirty="0">
                <a:solidFill>
                  <a:schemeClr val="tx1"/>
                </a:solidFill>
              </a:rPr>
              <a:t>Aguas residuales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="" xmlns:a16="http://schemas.microsoft.com/office/drawing/2014/main" id="{8686ECAD-544B-43FD-A197-859634E6DA00}"/>
              </a:ext>
            </a:extLst>
          </p:cNvPr>
          <p:cNvSpPr/>
          <p:nvPr/>
        </p:nvSpPr>
        <p:spPr>
          <a:xfrm>
            <a:off x="0" y="-10794"/>
            <a:ext cx="12192000" cy="13710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153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38" grpId="0"/>
      <p:bldP spid="38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8" grpId="0" animBg="1"/>
      <p:bldP spid="59" grpId="0" animBg="1"/>
      <p:bldP spid="60" grpId="0" animBg="1"/>
      <p:bldP spid="61" grpId="0" animBg="1"/>
      <p:bldP spid="62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1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898</Words>
  <Application>Microsoft Office PowerPoint</Application>
  <PresentationFormat>Panorámica</PresentationFormat>
  <Paragraphs>170</Paragraphs>
  <Slides>17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Helvetica Neue</vt:lpstr>
      <vt:lpstr>Times New Roman</vt:lpstr>
      <vt:lpstr>Tw Cen MT</vt:lpstr>
      <vt:lpstr>1_Diseño personalizado</vt:lpstr>
      <vt:lpstr>Diseño personalizado</vt:lpstr>
      <vt:lpstr>2_Diseño personalizado</vt:lpstr>
      <vt:lpstr>3_Diseño personalizado</vt:lpstr>
      <vt:lpstr>4_Diseño personalizado</vt:lpstr>
      <vt:lpstr>6_Diseño personalizado</vt:lpstr>
      <vt:lpstr>5_Diseño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 Santillan Leiba</dc:creator>
  <cp:lastModifiedBy>Maria Angelica Rondon Mestanza</cp:lastModifiedBy>
  <cp:revision>240</cp:revision>
  <dcterms:created xsi:type="dcterms:W3CDTF">2019-09-17T21:35:27Z</dcterms:created>
  <dcterms:modified xsi:type="dcterms:W3CDTF">2020-03-09T21:05:31Z</dcterms:modified>
</cp:coreProperties>
</file>